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2" r:id="rId1"/>
  </p:sldMasterIdLst>
  <p:notesMasterIdLst>
    <p:notesMasterId r:id="rId4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</p:sldIdLst>
  <p:sldSz cx="12192000" cy="6858000"/>
  <p:notesSz cx="6858000" cy="9144000"/>
  <p:embeddedFontLst>
    <p:embeddedFont>
      <p:font typeface="Roboto" panose="020B0604020202020204" charset="0"/>
      <p:regular r:id="rId42"/>
      <p:bold r:id="rId43"/>
      <p:italic r:id="rId44"/>
      <p:boldItalic r:id="rId45"/>
    </p:embeddedFont>
    <p:embeddedFont>
      <p:font typeface="Calibri" panose="020F0502020204030204" pitchFamily="34" charset="0"/>
      <p:regular r:id="rId46"/>
      <p:bold r:id="rId47"/>
      <p:italic r:id="rId48"/>
      <p:boldItalic r:id="rId49"/>
    </p:embeddedFont>
    <p:embeddedFont>
      <p:font typeface="Consolas" panose="020B0609020204030204" pitchFamily="49" charset="0"/>
      <p:regular r:id="rId50"/>
      <p:bold r:id="rId51"/>
      <p:italic r:id="rId52"/>
      <p:boldItalic r:id="rId5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2184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867" autoAdjust="0"/>
    <p:restoredTop sz="94660"/>
  </p:normalViewPr>
  <p:slideViewPr>
    <p:cSldViewPr snapToGrid="0">
      <p:cViewPr>
        <p:scale>
          <a:sx n="87" d="100"/>
          <a:sy n="87" d="100"/>
        </p:scale>
        <p:origin x="-643" y="43"/>
      </p:cViewPr>
      <p:guideLst>
        <p:guide orient="horz" pos="218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50" Type="http://schemas.openxmlformats.org/officeDocument/2006/relationships/font" Target="fonts/font9.fntdata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4.fntdata"/><Relationship Id="rId53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8.fntdata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3.fntdata"/><Relationship Id="rId52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2.fntdata"/><Relationship Id="rId48" Type="http://schemas.openxmlformats.org/officeDocument/2006/relationships/font" Target="fonts/font7.fntdata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10.fntdata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1134560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8" name="Google Shape;14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1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  <p:sp>
        <p:nvSpPr>
          <p:cNvPr id="150" name="Google Shape;150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8ad5f3986f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9" name="Google Shape;209;g8ad5f3986f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8ad5f3986f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4" name="Google Shape;214;g8ad5f3986f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8ad5f3986f_0_2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2" name="Google Shape;222;g8ad5f3986f_0_2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8ad5f3986f_0_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1" name="Google Shape;231;g8ad5f3986f_0_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8ad5f3986f_0_2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9" name="Google Shape;239;g8ad5f3986f_0_2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8ad5f3986f_0_2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4" name="Google Shape;244;g8ad5f3986f_0_2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8ad5f3986f_0_3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2" name="Google Shape;252;g8ad5f3986f_0_3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8ad5f3986f_0_3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0" name="Google Shape;260;g8ad5f3986f_0_3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8ad5f3986f_0_3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8" name="Google Shape;268;g8ad5f3986f_0_3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8ad5f3986f_0_3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7" name="Google Shape;277;g8ad5f3986f_0_3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8ad5f3986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8" name="Google Shape;158;g8ad5f3986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8ad5f3986f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2" name="Google Shape;282;g8ad5f3986f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8ad5f3986f_0_3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9" name="Google Shape;289;g8ad5f3986f_0_3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8ad5f3986f_0_3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9" name="Google Shape;299;g8ad5f3986f_0_3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8ad5f3986f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7" name="Google Shape;307;g8ad5f3986f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8ad5f3986f_0_3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5" name="Google Shape;315;g8ad5f3986f_0_3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8ad5f3986f_0_3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0" name="Google Shape;320;g8ad5f3986f_0_3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8ad5f3986f_0_3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8" name="Google Shape;328;g8ad5f3986f_0_3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8ad5f3986f_0_3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6" name="Google Shape;336;g8ad5f3986f_0_3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8ad5f3986f_0_3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1" name="Google Shape;341;g8ad5f3986f_0_3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8a4212ea8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9" name="Google Shape;349;g8a4212ea8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8ad5f3986f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5" name="Google Shape;165;g8ad5f3986f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8ad5f3986f_0_3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7" name="Google Shape;357;g8ad5f3986f_0_3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8ad5f3986f_0_4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4" name="Google Shape;364;g8ad5f3986f_0_4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8ad5f3986f_0_4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1" name="Google Shape;371;g8ad5f3986f_0_4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8ad5f3986f_0_4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7" name="Google Shape;377;g8ad5f3986f_0_4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8ad5f3986f_0_4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4" name="Google Shape;384;g8ad5f3986f_0_4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8ad5f3986f_0_4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1" name="Google Shape;391;g8ad5f3986f_0_4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8ad5f3986f_0_4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6" name="Google Shape;396;g8ad5f3986f_0_4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5" name="Google Shape;405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" name="Google Shape;406;p18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</a:rPr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</a:rPr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>
                <a:solidFill>
                  <a:srgbClr val="000000"/>
                </a:solidFill>
              </a:rPr>
              <a:t> license.</a:t>
            </a:r>
            <a:endParaRPr sz="1000">
              <a:solidFill>
                <a:srgbClr val="000000"/>
              </a:solidFill>
            </a:endParaRPr>
          </a:p>
        </p:txBody>
      </p:sp>
      <p:sp>
        <p:nvSpPr>
          <p:cNvPr id="407" name="Google Shape;407;p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37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6bb4c4467f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6bb4c4467f_0_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g6bb4c4467f_0_3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38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7" name="Google Shape;417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21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</a:rPr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</a:rPr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>
                <a:solidFill>
                  <a:srgbClr val="000000"/>
                </a:solidFill>
              </a:rPr>
              <a:t> license.</a:t>
            </a:r>
            <a:endParaRPr sz="1000">
              <a:solidFill>
                <a:srgbClr val="000000"/>
              </a:solidFill>
            </a:endParaRPr>
          </a:p>
        </p:txBody>
      </p:sp>
      <p:sp>
        <p:nvSpPr>
          <p:cNvPr id="419" name="Google Shape;419;p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39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8ad5f3986f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0" name="Google Shape;170;g8ad5f3986f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8ad5f3986f_0_2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8" name="Google Shape;178;g8ad5f3986f_0_2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8ad5f3986f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6" name="Google Shape;186;g8ad5f3986f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8ad5f3986f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1" name="Google Shape;191;g8ad5f3986f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8ad5f3986f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8" name="Google Shape;198;g8ad5f3986f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8ad5f3986f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3" name="Google Shape;203;g8ad5f3986f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2.png"/><Relationship Id="rId7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jp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gif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acebook.com/SoftwareUniversity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8.png"/><Relationship Id="rId5" Type="http://schemas.openxmlformats.org/officeDocument/2006/relationships/hyperlink" Target="http://forum.softuni.bg/" TargetMode="External"/><Relationship Id="rId4" Type="http://schemas.openxmlformats.org/officeDocument/2006/relationships/image" Target="../media/image17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esentation Title Slide">
  <p:cSld name="Presentation Title Slid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2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613359" y="4598867"/>
            <a:ext cx="109653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lvl="0" algn="ctr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666666"/>
              </a:buClr>
              <a:buSzPts val="3598"/>
              <a:buFont typeface="Roboto"/>
              <a:buNone/>
              <a:defRPr sz="3598" b="1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lvl="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lvl="3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lvl="4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lvl="5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title"/>
          </p:nvPr>
        </p:nvSpPr>
        <p:spPr>
          <a:xfrm>
            <a:off x="1217450" y="319750"/>
            <a:ext cx="9753900" cy="41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Font typeface="Calibri"/>
              <a:buNone/>
              <a:defRPr sz="110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/>
          <p:nvPr/>
        </p:nvSpPr>
        <p:spPr>
          <a:xfrm>
            <a:off x="-1589" y="6702676"/>
            <a:ext cx="12195176" cy="21721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20;p2"/>
          <p:cNvSpPr/>
          <p:nvPr/>
        </p:nvSpPr>
        <p:spPr>
          <a:xfrm>
            <a:off x="-1588" y="6702676"/>
            <a:ext cx="12192000" cy="21721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11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1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11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1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8" name="Google Shape;118;p11"/>
          <p:cNvSpPr/>
          <p:nvPr/>
        </p:nvSpPr>
        <p:spPr>
          <a:xfrm>
            <a:off x="0" y="-7074"/>
            <a:ext cx="12195176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9" name="Google Shape;119;p11"/>
          <p:cNvPicPr preferRelativeResize="0"/>
          <p:nvPr/>
        </p:nvPicPr>
        <p:blipFill rotWithShape="1">
          <a:blip r:embed="rId3">
            <a:alphaModFix/>
          </a:blip>
          <a:srcRect b="7054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1" descr="us4bg-logo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3525" y="1526700"/>
            <a:ext cx="1666875" cy="162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1" descr="promianata-logo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65125" y="3562275"/>
            <a:ext cx="3943350" cy="103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1" descr="vratsa-municipality-logo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36100" y="1726725"/>
            <a:ext cx="1276350" cy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1" descr="Telerik_Academy_Logo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41325" y="1890875"/>
            <a:ext cx="4440299" cy="117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1" descr="mindhub-logo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642250" y="3793900"/>
            <a:ext cx="3314650" cy="66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1" descr="NMD-Logo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31725" y="3744050"/>
            <a:ext cx="2057400" cy="1076325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1"/>
          <p:cNvSpPr txBox="1"/>
          <p:nvPr/>
        </p:nvSpPr>
        <p:spPr>
          <a:xfrm>
            <a:off x="188825" y="55525"/>
            <a:ext cx="87360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Partners</a:t>
            </a:r>
            <a:endParaRPr sz="48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st">
  <p:cSld name="Last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12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2"/>
          <p:cNvSpPr txBox="1">
            <a:spLocks noGrp="1"/>
          </p:cNvSpPr>
          <p:nvPr>
            <p:ph type="body" idx="1"/>
          </p:nvPr>
        </p:nvSpPr>
        <p:spPr>
          <a:xfrm>
            <a:off x="152410" y="1186307"/>
            <a:ext cx="9504009" cy="5496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406273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798"/>
              <a:buFont typeface="Roboto"/>
              <a:buChar char="▪"/>
              <a:defRPr sz="2798"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431672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198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4189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998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pic>
        <p:nvPicPr>
          <p:cNvPr id="130" name="Google Shape;130;p12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261449" y="3608627"/>
            <a:ext cx="1119031" cy="1118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2">
            <a:hlinkClick r:id="rId5"/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337977" y="5017462"/>
            <a:ext cx="1042504" cy="1042233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12"/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12"/>
          <p:cNvSpPr txBox="1">
            <a:spLocks noGrp="1"/>
          </p:cNvSpPr>
          <p:nvPr>
            <p:ph type="title"/>
          </p:nvPr>
        </p:nvSpPr>
        <p:spPr>
          <a:xfrm>
            <a:off x="172286" y="108873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3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36" name="Google Shape;136;p13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marR="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" name="Google Shape;137;p13"/>
          <p:cNvSpPr txBox="1">
            <a:spLocks noGrp="1"/>
          </p:cNvSpPr>
          <p:nvPr>
            <p:ph type="sldNum" idx="12"/>
          </p:nvPr>
        </p:nvSpPr>
        <p:spPr>
          <a:xfrm>
            <a:off x="11296609" y="6217621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0" name="Google Shape;140;p1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1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marR="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" name="Google Shape;141;p14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1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marR="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2" name="Google Shape;142;p14"/>
          <p:cNvSpPr txBox="1">
            <a:spLocks noGrp="1"/>
          </p:cNvSpPr>
          <p:nvPr>
            <p:ph type="sldNum" idx="12"/>
          </p:nvPr>
        </p:nvSpPr>
        <p:spPr>
          <a:xfrm>
            <a:off x="11296609" y="6217621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5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300" cy="54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None/>
              <a:defRPr sz="64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None/>
              <a:defRPr sz="64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None/>
              <a:defRPr sz="64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None/>
              <a:defRPr sz="64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None/>
              <a:defRPr sz="64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None/>
              <a:defRPr sz="64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None/>
              <a:defRPr sz="64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None/>
              <a:defRPr sz="6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5" name="Google Shape;145;p15"/>
          <p:cNvSpPr txBox="1">
            <a:spLocks noGrp="1"/>
          </p:cNvSpPr>
          <p:nvPr>
            <p:ph type="sldNum" idx="12"/>
          </p:nvPr>
        </p:nvSpPr>
        <p:spPr>
          <a:xfrm>
            <a:off x="11296609" y="6217621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">
  <p:cSld name="Table of Conten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3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3"/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24;p3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body" idx="1"/>
          </p:nvPr>
        </p:nvSpPr>
        <p:spPr>
          <a:xfrm>
            <a:off x="196766" y="1371604"/>
            <a:ext cx="8182463" cy="4795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4443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398"/>
              <a:buFont typeface="Roboto"/>
              <a:buAutoNum type="arabicPeriod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9" name="Google Shape;29;p3"/>
          <p:cNvPicPr preferRelativeResize="0"/>
          <p:nvPr/>
        </p:nvPicPr>
        <p:blipFill rotWithShape="1">
          <a:blip r:embed="rId3">
            <a:alphaModFix/>
          </a:blip>
          <a:srcRect b="7054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4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4"/>
          <p:cNvSpPr/>
          <p:nvPr/>
        </p:nvSpPr>
        <p:spPr>
          <a:xfrm>
            <a:off x="-1" y="0"/>
            <a:ext cx="12192000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33;p4"/>
          <p:cNvSpPr txBox="1">
            <a:spLocks noGrp="1"/>
          </p:cNvSpPr>
          <p:nvPr>
            <p:ph type="body" idx="1"/>
          </p:nvPr>
        </p:nvSpPr>
        <p:spPr>
          <a:xfrm>
            <a:off x="190402" y="1196125"/>
            <a:ext cx="11818096" cy="5201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8" name="Google Shape;38;p4"/>
          <p:cNvPicPr preferRelativeResize="0"/>
          <p:nvPr/>
        </p:nvPicPr>
        <p:blipFill rotWithShape="1">
          <a:blip r:embed="rId3">
            <a:alphaModFix/>
          </a:blip>
          <a:srcRect b="7054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oogle Shape;40;p5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5"/>
          <p:cNvSpPr/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i="0" u="none" strike="noStrike" cap="none">
              <a:solidFill>
                <a:srgbClr val="F7C86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urce Code Example">
  <p:cSld name="Source Code Example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3;p6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6"/>
          <p:cNvSpPr txBox="1">
            <a:spLocks noGrp="1"/>
          </p:cNvSpPr>
          <p:nvPr>
            <p:ph type="body" idx="1"/>
          </p:nvPr>
        </p:nvSpPr>
        <p:spPr>
          <a:xfrm>
            <a:off x="615283" y="1830475"/>
            <a:ext cx="10961400" cy="1633500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74E13"/>
              </a:buClr>
              <a:buSzPts val="2398"/>
              <a:buNone/>
              <a:defRPr sz="2398" b="1">
                <a:solidFill>
                  <a:srgbClr val="274E13"/>
                </a:solidFill>
                <a:latin typeface="Consolas"/>
                <a:ea typeface="Consolas"/>
                <a:cs typeface="Consolas"/>
                <a:sym typeface="Consolas"/>
              </a:defRPr>
            </a:lvl1pPr>
            <a:lvl2pPr marL="914400" lvl="1" indent="-34290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marL="1371600" lvl="2" indent="-34290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marL="1828800" lvl="3" indent="-34290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marL="2286000" lvl="4" indent="-34290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marL="2743200" lvl="5" indent="-3429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8" name="Google Shape;48;p6"/>
          <p:cNvSpPr/>
          <p:nvPr/>
        </p:nvSpPr>
        <p:spPr>
          <a:xfrm>
            <a:off x="-3176" y="0"/>
            <a:ext cx="12195300" cy="1095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" name="Google Shape;49;p6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50" name="Google Shape;50;p6"/>
          <p:cNvPicPr preferRelativeResize="0"/>
          <p:nvPr/>
        </p:nvPicPr>
        <p:blipFill rotWithShape="1">
          <a:blip r:embed="rId3">
            <a:alphaModFix/>
          </a:blip>
          <a:srcRect b="7054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portant Concept">
  <p:cSld name="Important Concept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7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7"/>
          <p:cNvSpPr/>
          <p:nvPr/>
        </p:nvSpPr>
        <p:spPr>
          <a:xfrm>
            <a:off x="-3472" y="0"/>
            <a:ext cx="115383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4" name="Google Shape;54;p7" descr="E:\002-KIMS BUSINESS\007-02-Fullslidesppt-Contents\20161228\02-edu\bulb-item2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5205" y="1792355"/>
            <a:ext cx="1830305" cy="4062222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7"/>
          <p:cNvSpPr txBox="1">
            <a:spLocks noGrp="1"/>
          </p:cNvSpPr>
          <p:nvPr>
            <p:ph type="body" idx="1"/>
          </p:nvPr>
        </p:nvSpPr>
        <p:spPr>
          <a:xfrm>
            <a:off x="2065510" y="1121144"/>
            <a:ext cx="9929724" cy="5276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4443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398"/>
              <a:buFont typeface="Roboto"/>
              <a:buChar char="▪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4316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198"/>
              <a:buFont typeface="Roboto"/>
              <a:buChar char="▪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4189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998"/>
              <a:buFont typeface="Roboto"/>
              <a:buChar char="▪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4062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798"/>
              <a:buFont typeface="Roboto"/>
              <a:buChar char="▪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93573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598"/>
              <a:buFont typeface="Roboto"/>
              <a:buChar char="▪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title"/>
          </p:nvPr>
        </p:nvSpPr>
        <p:spPr>
          <a:xfrm>
            <a:off x="1296957" y="100750"/>
            <a:ext cx="8399495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98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7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7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7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0" name="Google Shape;60;p7"/>
          <p:cNvPicPr preferRelativeResize="0"/>
          <p:nvPr/>
        </p:nvPicPr>
        <p:blipFill rotWithShape="1">
          <a:blip r:embed="rId4">
            <a:alphaModFix/>
          </a:blip>
          <a:srcRect b="7054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estions Slide">
  <p:cSld name="Questions Slide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8"/>
          <p:cNvSpPr/>
          <p:nvPr/>
        </p:nvSpPr>
        <p:spPr>
          <a:xfrm>
            <a:off x="-1051301" y="703244"/>
            <a:ext cx="8406073" cy="10333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C6D1"/>
              </a:buClr>
              <a:buSzPts val="6158"/>
              <a:buFont typeface="Noto Sans Symbols"/>
              <a:buNone/>
            </a:pPr>
            <a:r>
              <a:rPr lang="en-US" sz="8797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Questions?</a:t>
            </a:r>
            <a:endParaRPr sz="8797" b="1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3" name="Google Shape;63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696452" y="314259"/>
            <a:ext cx="2126081" cy="530284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8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8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66" name="Google Shape;66;p8"/>
          <p:cNvPicPr preferRelativeResize="0"/>
          <p:nvPr/>
        </p:nvPicPr>
        <p:blipFill rotWithShape="1">
          <a:blip r:embed="rId3">
            <a:alphaModFix amt="8000"/>
          </a:blip>
          <a:srcRect t="24442"/>
          <a:stretch/>
        </p:blipFill>
        <p:spPr>
          <a:xfrm>
            <a:off x="-1612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8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8" name="Google Shape;68;p8"/>
          <p:cNvSpPr/>
          <p:nvPr/>
        </p:nvSpPr>
        <p:spPr>
          <a:xfrm>
            <a:off x="-1589" y="6371331"/>
            <a:ext cx="12195176" cy="50459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9" name="Google Shape;69;p8"/>
          <p:cNvCxnSpPr/>
          <p:nvPr/>
        </p:nvCxnSpPr>
        <p:spPr>
          <a:xfrm rot="10800000" flipH="1">
            <a:off x="1753064" y="3832365"/>
            <a:ext cx="8549700" cy="66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0" name="Google Shape;70;p8"/>
          <p:cNvCxnSpPr/>
          <p:nvPr/>
        </p:nvCxnSpPr>
        <p:spPr>
          <a:xfrm>
            <a:off x="1753064" y="383896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1" name="Google Shape;71;p8"/>
          <p:cNvCxnSpPr/>
          <p:nvPr/>
        </p:nvCxnSpPr>
        <p:spPr>
          <a:xfrm>
            <a:off x="3147650" y="383896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2" name="Google Shape;72;p8"/>
          <p:cNvCxnSpPr/>
          <p:nvPr/>
        </p:nvCxnSpPr>
        <p:spPr>
          <a:xfrm>
            <a:off x="4594850" y="383261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3" name="Google Shape;73;p8"/>
          <p:cNvCxnSpPr/>
          <p:nvPr/>
        </p:nvCxnSpPr>
        <p:spPr>
          <a:xfrm>
            <a:off x="6034850" y="383261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4" name="Google Shape;74;p8"/>
          <p:cNvCxnSpPr/>
          <p:nvPr/>
        </p:nvCxnSpPr>
        <p:spPr>
          <a:xfrm>
            <a:off x="7474850" y="383261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5" name="Google Shape;75;p8"/>
          <p:cNvCxnSpPr/>
          <p:nvPr/>
        </p:nvCxnSpPr>
        <p:spPr>
          <a:xfrm>
            <a:off x="8914850" y="383896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6" name="Google Shape;76;p8"/>
          <p:cNvCxnSpPr/>
          <p:nvPr/>
        </p:nvCxnSpPr>
        <p:spPr>
          <a:xfrm>
            <a:off x="6172157" y="359639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77" name="Google Shape;77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5348" y="2194674"/>
            <a:ext cx="2401363" cy="135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68552" y="4273150"/>
            <a:ext cx="921451" cy="918226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8"/>
          <p:cNvSpPr txBox="1"/>
          <p:nvPr/>
        </p:nvSpPr>
        <p:spPr>
          <a:xfrm>
            <a:off x="1268325" y="5176150"/>
            <a:ext cx="1108200" cy="50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134F5C"/>
                </a:solidFill>
                <a:latin typeface="Roboto"/>
                <a:ea typeface="Roboto"/>
                <a:cs typeface="Roboto"/>
                <a:sym typeface="Roboto"/>
              </a:rPr>
              <a:t>Гнездото</a:t>
            </a:r>
            <a:endParaRPr b="1">
              <a:solidFill>
                <a:srgbClr val="134F5C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134F5C"/>
                </a:solidFill>
                <a:latin typeface="Roboto"/>
                <a:ea typeface="Roboto"/>
                <a:cs typeface="Roboto"/>
                <a:sym typeface="Roboto"/>
              </a:rPr>
              <a:t>Coworking</a:t>
            </a:r>
            <a:endParaRPr b="1">
              <a:solidFill>
                <a:srgbClr val="134F5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" name="Google Shape;80;p8"/>
          <p:cNvSpPr/>
          <p:nvPr/>
        </p:nvSpPr>
        <p:spPr>
          <a:xfrm>
            <a:off x="2648988" y="4273150"/>
            <a:ext cx="1166400" cy="1109400"/>
          </a:xfrm>
          <a:prstGeom prst="decagon">
            <a:avLst>
              <a:gd name="vf" fmla="val 105146"/>
            </a:avLst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</a:rPr>
              <a:t>Цялостен курс по програмиране</a:t>
            </a:r>
            <a:endParaRPr sz="1200" b="1">
              <a:solidFill>
                <a:srgbClr val="FFFFFF"/>
              </a:solidFill>
            </a:endParaRPr>
          </a:p>
        </p:txBody>
      </p:sp>
      <p:sp>
        <p:nvSpPr>
          <p:cNvPr id="81" name="Google Shape;81;p8"/>
          <p:cNvSpPr/>
          <p:nvPr/>
        </p:nvSpPr>
        <p:spPr>
          <a:xfrm>
            <a:off x="4210975" y="4442500"/>
            <a:ext cx="921300" cy="770700"/>
          </a:xfrm>
          <a:prstGeom prst="snip1Rect">
            <a:avLst>
              <a:gd name="adj" fmla="val 16667"/>
            </a:avLst>
          </a:prstGeom>
          <a:solidFill>
            <a:srgbClr val="B4A7D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</a:rPr>
              <a:t>Дизайн</a:t>
            </a:r>
            <a:endParaRPr b="1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</a:rPr>
              <a:t>курс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82" name="Google Shape;82;p8"/>
          <p:cNvSpPr/>
          <p:nvPr/>
        </p:nvSpPr>
        <p:spPr>
          <a:xfrm>
            <a:off x="5409713" y="4279700"/>
            <a:ext cx="1280700" cy="11094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9FC5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</a:rPr>
              <a:t>Курс по</a:t>
            </a:r>
            <a:endParaRPr sz="1200" b="1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</a:rPr>
              <a:t>дигит.</a:t>
            </a:r>
            <a:endParaRPr sz="1200" b="1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</a:rPr>
              <a:t>маркетинг</a:t>
            </a:r>
            <a:endParaRPr sz="1200" b="1">
              <a:solidFill>
                <a:srgbClr val="FFFFFF"/>
              </a:solidFill>
            </a:endParaRPr>
          </a:p>
        </p:txBody>
      </p:sp>
      <p:pic>
        <p:nvPicPr>
          <p:cNvPr id="83" name="Google Shape;83;p8" descr="Резултат с изображение за mindhub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65937" y="4611161"/>
            <a:ext cx="1166399" cy="242196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8"/>
          <p:cNvPicPr preferRelativeResize="0"/>
          <p:nvPr/>
        </p:nvPicPr>
        <p:blipFill rotWithShape="1">
          <a:blip r:embed="rId7">
            <a:alphaModFix/>
          </a:blip>
          <a:srcRect l="9595" r="12078"/>
          <a:stretch/>
        </p:blipFill>
        <p:spPr>
          <a:xfrm>
            <a:off x="8284746" y="4385651"/>
            <a:ext cx="1108200" cy="884400"/>
          </a:xfrm>
          <a:prstGeom prst="teardrop">
            <a:avLst>
              <a:gd name="adj" fmla="val 87076"/>
            </a:avLst>
          </a:prstGeom>
          <a:noFill/>
          <a:ln>
            <a:noFill/>
          </a:ln>
        </p:spPr>
      </p:pic>
      <p:pic>
        <p:nvPicPr>
          <p:cNvPr id="85" name="Google Shape;85;p8" descr="HackVratsa Logo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322750" y="4490025"/>
            <a:ext cx="1501875" cy="6887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6" name="Google Shape;86;p8"/>
          <p:cNvCxnSpPr/>
          <p:nvPr/>
        </p:nvCxnSpPr>
        <p:spPr>
          <a:xfrm>
            <a:off x="10286450" y="383896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extLst>
    <p:ext uri="{DCECCB84-F9BA-43D5-87BE-67443E8EF086}">
      <p15:sldGuideLst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 Slide Dark">
  <p:cSld name="Comparison Slide Dark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9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9"/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9"/>
          <p:cNvSpPr/>
          <p:nvPr/>
        </p:nvSpPr>
        <p:spPr>
          <a:xfrm>
            <a:off x="2" y="6184673"/>
            <a:ext cx="12192000" cy="673331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850" tIns="60925" rIns="12185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9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dk1"/>
          </a:solidFill>
          <a:ln w="635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9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9"/>
          <p:cNvSpPr txBox="1">
            <a:spLocks noGrp="1"/>
          </p:cNvSpPr>
          <p:nvPr>
            <p:ph type="body" idx="1"/>
          </p:nvPr>
        </p:nvSpPr>
        <p:spPr>
          <a:xfrm>
            <a:off x="190402" y="1195931"/>
            <a:ext cx="5426148" cy="4824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94" name="Google Shape;94;p9"/>
          <p:cNvSpPr txBox="1">
            <a:spLocks noGrp="1"/>
          </p:cNvSpPr>
          <p:nvPr>
            <p:ph type="body" idx="2"/>
          </p:nvPr>
        </p:nvSpPr>
        <p:spPr>
          <a:xfrm>
            <a:off x="6575450" y="1195931"/>
            <a:ext cx="5426147" cy="4824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95" name="Google Shape;95;p9"/>
          <p:cNvSpPr txBox="1">
            <a:spLocks noGrp="1"/>
          </p:cNvSpPr>
          <p:nvPr>
            <p:ph type="dt" idx="10"/>
          </p:nvPr>
        </p:nvSpPr>
        <p:spPr>
          <a:xfrm>
            <a:off x="188816" y="6390560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9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97" name="Google Shape;97;p9"/>
          <p:cNvPicPr preferRelativeResize="0"/>
          <p:nvPr/>
        </p:nvPicPr>
        <p:blipFill rotWithShape="1">
          <a:blip r:embed="rId3">
            <a:alphaModFix/>
          </a:blip>
          <a:srcRect b="7054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9"/>
          <p:cNvPicPr preferRelativeResize="0"/>
          <p:nvPr/>
        </p:nvPicPr>
        <p:blipFill rotWithShape="1">
          <a:blip r:embed="rId3">
            <a:alphaModFix/>
          </a:blip>
          <a:srcRect b="7054"/>
          <a:stretch/>
        </p:blipFill>
        <p:spPr>
          <a:xfrm>
            <a:off x="5395975" y="5393862"/>
            <a:ext cx="1396877" cy="730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and Content">
  <p:cSld name="Image and Content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10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0"/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10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rgbClr val="E5E5E5"/>
          </a:solidFill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marR="0" lvl="0" algn="ctr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31"/>
              <a:buFont typeface="Roboto"/>
              <a:buNone/>
              <a:defRPr sz="213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731"/>
              <a:buFont typeface="Noto Sans Symbols"/>
              <a:buNone/>
              <a:defRPr sz="373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198"/>
              <a:buFont typeface="Noto Sans Symbols"/>
              <a:buNone/>
              <a:defRPr sz="319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665"/>
              <a:buFont typeface="Noto Sans Symbols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665"/>
              <a:buFont typeface="Noto Sans Symbols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3" name="Google Shape;103;p10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rgbClr val="274E1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10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10"/>
          <p:cNvSpPr/>
          <p:nvPr/>
        </p:nvSpPr>
        <p:spPr>
          <a:xfrm>
            <a:off x="2" y="6721482"/>
            <a:ext cx="12192000" cy="136521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10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299" cy="5027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07" name="Google Shape;107;p10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0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0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10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11" name="Google Shape;111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70854" y="232973"/>
            <a:ext cx="2126081" cy="530284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0"/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9"/>
              <a:buFont typeface="Calibri"/>
              <a:buNone/>
            </a:pPr>
            <a:endParaRPr sz="2399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998"/>
              <a:buFont typeface="Roboto"/>
              <a:buNone/>
              <a:defRPr sz="3998" b="1" i="0" u="none" strike="noStrike" cap="none">
                <a:solidFill>
                  <a:srgbClr val="274E1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body" idx="1"/>
          </p:nvPr>
        </p:nvSpPr>
        <p:spPr>
          <a:xfrm>
            <a:off x="190413" y="1138844"/>
            <a:ext cx="11804822" cy="52429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marR="0" lvl="0" indent="-444372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3398"/>
              <a:buFont typeface="Noto Sans Symbols"/>
              <a:buChar char="▪"/>
              <a:defRPr sz="3398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31672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3198"/>
              <a:buFont typeface="Noto Sans Symbols"/>
              <a:buChar char="▪"/>
              <a:defRPr sz="3198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18972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2998"/>
              <a:buFont typeface="Noto Sans Symbols"/>
              <a:buChar char="▪"/>
              <a:defRPr sz="2998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406272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2798"/>
              <a:buFont typeface="Noto Sans Symbols"/>
              <a:buChar char="▪"/>
              <a:defRPr sz="2798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93573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2598"/>
              <a:buFont typeface="Noto Sans Symbols"/>
              <a:buChar char="▪"/>
              <a:defRPr sz="2598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97827" algn="l" rtl="0"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2665"/>
              <a:buFont typeface="Arial"/>
              <a:buChar char="•"/>
              <a:defRPr sz="2665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97827" algn="l" rtl="0">
              <a:spcBef>
                <a:spcPts val="533"/>
              </a:spcBef>
              <a:spcAft>
                <a:spcPts val="0"/>
              </a:spcAft>
              <a:buClr>
                <a:srgbClr val="1A340C"/>
              </a:buClr>
              <a:buSzPts val="2665"/>
              <a:buFont typeface="Arial"/>
              <a:buChar char="•"/>
              <a:defRPr sz="2665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97827" algn="l" rtl="0">
              <a:spcBef>
                <a:spcPts val="533"/>
              </a:spcBef>
              <a:spcAft>
                <a:spcPts val="0"/>
              </a:spcAft>
              <a:buClr>
                <a:srgbClr val="1A340C"/>
              </a:buClr>
              <a:buSzPts val="2665"/>
              <a:buFont typeface="Arial"/>
              <a:buChar char="•"/>
              <a:defRPr sz="2665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97827" algn="l" rtl="0">
              <a:spcBef>
                <a:spcPts val="533"/>
              </a:spcBef>
              <a:spcAft>
                <a:spcPts val="0"/>
              </a:spcAft>
              <a:buClr>
                <a:srgbClr val="1A340C"/>
              </a:buClr>
              <a:buSzPts val="2665"/>
              <a:buFont typeface="Arial"/>
              <a:buChar char="•"/>
              <a:defRPr sz="2665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vratsasoftware.com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hyperlink" Target="http://www.vratsasoftware.com" TargetMode="External"/><Relationship Id="rId7" Type="http://schemas.openxmlformats.org/officeDocument/2006/relationships/hyperlink" Target="http://softuni.foundation/" TargetMode="External"/><Relationship Id="rId12" Type="http://schemas.openxmlformats.org/officeDocument/2006/relationships/image" Target="../media/image2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www.vso.slack.com" TargetMode="External"/><Relationship Id="rId11" Type="http://schemas.openxmlformats.org/officeDocument/2006/relationships/hyperlink" Target="http://forum.softuni.bg/" TargetMode="External"/><Relationship Id="rId5" Type="http://schemas.openxmlformats.org/officeDocument/2006/relationships/hyperlink" Target="http://www.fb.com/VratsaSoftware" TargetMode="External"/><Relationship Id="rId10" Type="http://schemas.openxmlformats.org/officeDocument/2006/relationships/image" Target="../media/image28.png"/><Relationship Id="rId4" Type="http://schemas.openxmlformats.org/officeDocument/2006/relationships/hyperlink" Target="http://www.nest.bg" TargetMode="External"/><Relationship Id="rId9" Type="http://schemas.openxmlformats.org/officeDocument/2006/relationships/hyperlink" Target="http://www.facebook.com/SoftwareUniversity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jquery.com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5" Type="http://schemas.openxmlformats.org/officeDocument/2006/relationships/hyperlink" Target="http://www.w3schools.com/jquery/jquery_get_started.asp" TargetMode="External"/><Relationship Id="rId4" Type="http://schemas.openxmlformats.org/officeDocument/2006/relationships/hyperlink" Target="https://code.jquery.com/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jquery.com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www.amazon.com/Pro-PHP-jQuery-Keith-Wald/dp/1484212312" TargetMode="External"/><Relationship Id="rId5" Type="http://schemas.openxmlformats.org/officeDocument/2006/relationships/hyperlink" Target="https://www.amazon.com/Beyond-jQuery-Ray-Nicholus/dp/1484222342" TargetMode="External"/><Relationship Id="rId4" Type="http://schemas.openxmlformats.org/officeDocument/2006/relationships/hyperlink" Target="https://www.amazon.com/Murachs-jQuery-2nd-Zak-Ruvalcaba/dp/189077491X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6"/>
          <p:cNvSpPr txBox="1">
            <a:spLocks noGrp="1"/>
          </p:cNvSpPr>
          <p:nvPr>
            <p:ph type="subTitle" idx="1"/>
          </p:nvPr>
        </p:nvSpPr>
        <p:spPr>
          <a:xfrm>
            <a:off x="613350" y="4598873"/>
            <a:ext cx="10965300" cy="6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98"/>
              <a:buNone/>
            </a:pPr>
            <a:r>
              <a:rPr lang="en-US"/>
              <a:t>PHP web development 2019/2020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98"/>
              <a:buNone/>
            </a:pPr>
            <a:endParaRPr/>
          </a:p>
          <a:p>
            <a:pPr marL="0" lvl="0" indent="0" algn="ctr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98"/>
              <a:buNone/>
            </a:pPr>
            <a:endParaRPr/>
          </a:p>
        </p:txBody>
      </p:sp>
      <p:sp>
        <p:nvSpPr>
          <p:cNvPr id="153" name="Google Shape;153;p16"/>
          <p:cNvSpPr txBox="1">
            <a:spLocks noGrp="1"/>
          </p:cNvSpPr>
          <p:nvPr>
            <p:ph type="title"/>
          </p:nvPr>
        </p:nvSpPr>
        <p:spPr>
          <a:xfrm>
            <a:off x="998700" y="333125"/>
            <a:ext cx="10194600" cy="41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 jQuery</a:t>
            </a:r>
            <a:endParaRPr sz="72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 b="0" i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0" i="1"/>
              <a:t>intro</a:t>
            </a:r>
            <a:endParaRPr sz="5000" b="0" i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 b="0" i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16"/>
          <p:cNvSpPr txBox="1">
            <a:spLocks noGrp="1"/>
          </p:cNvSpPr>
          <p:nvPr>
            <p:ph type="body" idx="4294967295"/>
          </p:nvPr>
        </p:nvSpPr>
        <p:spPr>
          <a:xfrm>
            <a:off x="6096000" y="5591375"/>
            <a:ext cx="6012600" cy="10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b" anchorCtr="0">
            <a:noAutofit/>
          </a:bodyPr>
          <a:lstStyle/>
          <a:p>
            <a:pPr marL="0" lvl="0" indent="0" algn="r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1A334B"/>
              </a:buClr>
              <a:buSzPts val="1700"/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https://vratsasoftware.com/</a:t>
            </a:r>
            <a:r>
              <a:rPr lang="en-US"/>
              <a:t> </a:t>
            </a:r>
            <a:endParaRPr/>
          </a:p>
        </p:txBody>
      </p:sp>
      <p:sp>
        <p:nvSpPr>
          <p:cNvPr id="155" name="Google Shape;155;p16"/>
          <p:cNvSpPr txBox="1">
            <a:spLocks noGrp="1"/>
          </p:cNvSpPr>
          <p:nvPr>
            <p:ph type="body" idx="4294967295"/>
          </p:nvPr>
        </p:nvSpPr>
        <p:spPr>
          <a:xfrm>
            <a:off x="113425" y="5369325"/>
            <a:ext cx="6012600" cy="128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b" anchorCtr="0">
            <a:no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</a:pPr>
            <a:r>
              <a:rPr lang="en-US"/>
              <a:t>Milena Tomova</a:t>
            </a:r>
            <a:endParaRPr/>
          </a:p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</a:pPr>
            <a:r>
              <a:rPr lang="en-US"/>
              <a:t>Vratsa Software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5"/>
          <p:cNvSpPr txBox="1">
            <a:spLocks noGrp="1"/>
          </p:cNvSpPr>
          <p:nvPr>
            <p:ph type="title" idx="4294967295"/>
          </p:nvPr>
        </p:nvSpPr>
        <p:spPr>
          <a:xfrm>
            <a:off x="4436173" y="2000025"/>
            <a:ext cx="33141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>
                <a:solidFill>
                  <a:srgbClr val="FFFFFF"/>
                </a:solidFill>
              </a:rPr>
              <a:t>Selecting elements and modifying the DOM</a:t>
            </a:r>
            <a:endParaRPr sz="40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6"/>
          <p:cNvSpPr txBox="1">
            <a:spLocks noGrp="1"/>
          </p:cNvSpPr>
          <p:nvPr>
            <p:ph type="body" idx="4294967295"/>
          </p:nvPr>
        </p:nvSpPr>
        <p:spPr>
          <a:xfrm>
            <a:off x="415600" y="1536633"/>
            <a:ext cx="111216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Selecting elements from the DOM resembles the JS DOM element selection</a:t>
            </a: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Font typeface="Arial"/>
              <a:buNone/>
            </a:pPr>
            <a:endParaRPr sz="2400" b="0" i="0" u="none" strike="noStrike" cap="non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Font typeface="Arial"/>
              <a:buNone/>
            </a:pP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Font typeface="Arial"/>
              <a:buNone/>
            </a:pPr>
            <a:endParaRPr sz="24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Font typeface="Arial"/>
              <a:buNone/>
            </a:pPr>
            <a:endParaRPr sz="24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Font typeface="Arial"/>
              <a:buNone/>
            </a:pPr>
            <a:endParaRPr sz="24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p26"/>
          <p:cNvSpPr txBox="1"/>
          <p:nvPr/>
        </p:nvSpPr>
        <p:spPr>
          <a:xfrm>
            <a:off x="0" y="0"/>
            <a:ext cx="10416600" cy="10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Selecting elements and modifying the DOM</a:t>
            </a:r>
            <a:endParaRPr sz="2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8" name="Google Shape;218;p26"/>
          <p:cNvSpPr txBox="1">
            <a:spLocks noGrp="1"/>
          </p:cNvSpPr>
          <p:nvPr>
            <p:ph type="body" idx="1"/>
          </p:nvPr>
        </p:nvSpPr>
        <p:spPr>
          <a:xfrm>
            <a:off x="615300" y="2612250"/>
            <a:ext cx="7766400" cy="3640200"/>
          </a:xfrm>
          <a:prstGeom prst="rect">
            <a:avLst/>
          </a:prstGeom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jQuery(selector)  = </a:t>
            </a:r>
            <a:r>
              <a:rPr lang="en-US" sz="24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$(selector</a:t>
            </a:r>
            <a:r>
              <a:rPr lang="en-US" sz="2400" b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) </a:t>
            </a:r>
            <a:endParaRPr sz="3398" b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full version</a:t>
            </a:r>
            <a:r>
              <a:rPr lang="en-US" sz="2400" b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	         </a:t>
            </a:r>
            <a:r>
              <a:rPr lang="en-US" sz="2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short version</a:t>
            </a:r>
            <a:endParaRPr sz="2400" b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element</a:t>
            </a:r>
            <a:endParaRPr sz="2400" b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//by tag</a:t>
            </a:r>
            <a:r>
              <a:rPr lang="en-US" sz="24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				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//by id</a:t>
            </a:r>
            <a:r>
              <a:rPr lang="en-US" sz="24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3398" b="0">
              <a:solidFill>
                <a:srgbClr val="1A340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>
                <a:solidFill>
                  <a:srgbClr val="F2A818"/>
                </a:solidFill>
                <a:latin typeface="Arial"/>
                <a:ea typeface="Arial"/>
                <a:cs typeface="Arial"/>
                <a:sym typeface="Arial"/>
              </a:rPr>
              <a:t>$("div") </a:t>
            </a:r>
            <a:r>
              <a:rPr lang="en-US" sz="24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			</a:t>
            </a:r>
            <a:r>
              <a:rPr lang="en-US" sz="24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$("#navigation")</a:t>
            </a:r>
            <a:r>
              <a:rPr lang="en-US" sz="24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3398" b="0">
              <a:solidFill>
                <a:srgbClr val="1A340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//by class</a:t>
            </a:r>
            <a:r>
              <a:rPr lang="en-US" sz="24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			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//by combination of selectors </a:t>
            </a:r>
            <a:endParaRPr sz="3398">
              <a:solidFill>
                <a:srgbClr val="1A340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$(".menu-item") </a:t>
            </a:r>
            <a:r>
              <a:rPr lang="en-US" sz="24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	</a:t>
            </a:r>
            <a:r>
              <a:rPr lang="en-US" sz="2400" b="0">
                <a:solidFill>
                  <a:srgbClr val="E69138"/>
                </a:solidFill>
                <a:latin typeface="Arial"/>
                <a:ea typeface="Arial"/>
                <a:cs typeface="Arial"/>
                <a:sym typeface="Arial"/>
              </a:rPr>
              <a:t>$("ul.menu li")</a:t>
            </a:r>
            <a:endParaRPr>
              <a:solidFill>
                <a:srgbClr val="E69138"/>
              </a:solidFill>
            </a:endParaRPr>
          </a:p>
        </p:txBody>
      </p:sp>
      <p:sp>
        <p:nvSpPr>
          <p:cNvPr id="219" name="Google Shape;219;p26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  <p:transition spd="slow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7"/>
          <p:cNvSpPr txBox="1">
            <a:spLocks noGrp="1"/>
          </p:cNvSpPr>
          <p:nvPr>
            <p:ph type="body" idx="4294967295"/>
          </p:nvPr>
        </p:nvSpPr>
        <p:spPr>
          <a:xfrm>
            <a:off x="415600" y="1536624"/>
            <a:ext cx="11121600" cy="486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Font typeface="Arial"/>
              <a:buNone/>
            </a:pPr>
            <a:r>
              <a:rPr lang="en-US" sz="2400" b="1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Calling methods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-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select elements to call a method on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-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call a method - 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Font typeface="Arial"/>
              <a:buNone/>
            </a:pPr>
            <a:endParaRPr sz="2400" b="0" i="0" u="none" strike="noStrike" cap="non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Font typeface="Arial"/>
              <a:buNone/>
            </a:pP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Font typeface="Arial"/>
              <a:buNone/>
            </a:pPr>
            <a:endParaRPr sz="24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Font typeface="Arial"/>
              <a:buNone/>
            </a:pPr>
            <a:endParaRPr sz="24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Font typeface="Arial"/>
              <a:buNone/>
            </a:pPr>
            <a:r>
              <a:rPr lang="en-US" sz="2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Almost always the selection returns </a:t>
            </a:r>
            <a:r>
              <a:rPr lang="en-US" sz="24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 collection</a:t>
            </a:r>
            <a:r>
              <a:rPr lang="en-US" sz="2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of elements!</a:t>
            </a:r>
            <a:endParaRPr sz="24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Font typeface="Arial"/>
              <a:buNone/>
            </a:pPr>
            <a:endParaRPr sz="24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p27"/>
          <p:cNvSpPr txBox="1"/>
          <p:nvPr/>
        </p:nvSpPr>
        <p:spPr>
          <a:xfrm>
            <a:off x="0" y="0"/>
            <a:ext cx="10416600" cy="10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Selecting elements and modifying the DOM</a:t>
            </a:r>
            <a:endParaRPr sz="2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6" name="Google Shape;226;p27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sp>
        <p:nvSpPr>
          <p:cNvPr id="227" name="Google Shape;227;p27"/>
          <p:cNvSpPr txBox="1">
            <a:spLocks noGrp="1"/>
          </p:cNvSpPr>
          <p:nvPr>
            <p:ph type="body" idx="1"/>
          </p:nvPr>
        </p:nvSpPr>
        <p:spPr>
          <a:xfrm>
            <a:off x="615300" y="2507700"/>
            <a:ext cx="10961400" cy="959400"/>
          </a:xfrm>
          <a:prstGeom prst="rect">
            <a:avLst/>
          </a:prstGeom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/>
              <a:t>let element = $(‘selector’);</a:t>
            </a:r>
            <a:endParaRPr/>
          </a:p>
        </p:txBody>
      </p:sp>
      <p:sp>
        <p:nvSpPr>
          <p:cNvPr id="228" name="Google Shape;228;p27"/>
          <p:cNvSpPr txBox="1">
            <a:spLocks noGrp="1"/>
          </p:cNvSpPr>
          <p:nvPr>
            <p:ph type="body" idx="1"/>
          </p:nvPr>
        </p:nvSpPr>
        <p:spPr>
          <a:xfrm>
            <a:off x="710325" y="4255525"/>
            <a:ext cx="10961400" cy="959400"/>
          </a:xfrm>
          <a:prstGeom prst="rect">
            <a:avLst/>
          </a:prstGeom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/>
              <a:t>element.methodName(parameter);</a:t>
            </a:r>
            <a:endParaRPr/>
          </a:p>
        </p:txBody>
      </p:sp>
    </p:spTree>
  </p:cSld>
  <p:clrMapOvr>
    <a:masterClrMapping/>
  </p:clrMapOvr>
  <p:transition spd="slow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8"/>
          <p:cNvSpPr txBox="1"/>
          <p:nvPr/>
        </p:nvSpPr>
        <p:spPr>
          <a:xfrm>
            <a:off x="0" y="0"/>
            <a:ext cx="10416600" cy="10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Selecting elements and modifying the DOM</a:t>
            </a:r>
            <a:endParaRPr sz="2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4" name="Google Shape;234;p28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  <p:sp>
        <p:nvSpPr>
          <p:cNvPr id="235" name="Google Shape;235;p28"/>
          <p:cNvSpPr txBox="1"/>
          <p:nvPr/>
        </p:nvSpPr>
        <p:spPr>
          <a:xfrm>
            <a:off x="2413225" y="3136325"/>
            <a:ext cx="8536500" cy="166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6" name="Google Shape;236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80876" y="1412775"/>
            <a:ext cx="8857362" cy="5445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9"/>
          <p:cNvSpPr txBox="1">
            <a:spLocks noGrp="1"/>
          </p:cNvSpPr>
          <p:nvPr>
            <p:ph type="title" idx="4294967295"/>
          </p:nvPr>
        </p:nvSpPr>
        <p:spPr>
          <a:xfrm>
            <a:off x="4438948" y="2315650"/>
            <a:ext cx="33141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>
                <a:solidFill>
                  <a:srgbClr val="FFFFFF"/>
                </a:solidFill>
              </a:rPr>
              <a:t>Traversing the DOM</a:t>
            </a:r>
            <a:endParaRPr sz="40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0"/>
          <p:cNvSpPr txBox="1"/>
          <p:nvPr/>
        </p:nvSpPr>
        <p:spPr>
          <a:xfrm>
            <a:off x="0" y="0"/>
            <a:ext cx="10416600" cy="10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Traversing the DOM</a:t>
            </a:r>
            <a:endParaRPr sz="2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7" name="Google Shape;247;p30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  <p:sp>
        <p:nvSpPr>
          <p:cNvPr id="248" name="Google Shape;248;p30"/>
          <p:cNvSpPr txBox="1"/>
          <p:nvPr/>
        </p:nvSpPr>
        <p:spPr>
          <a:xfrm>
            <a:off x="2413225" y="3136325"/>
            <a:ext cx="8536500" cy="166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" name="Google Shape;249;p30"/>
          <p:cNvSpPr txBox="1">
            <a:spLocks noGrp="1"/>
          </p:cNvSpPr>
          <p:nvPr>
            <p:ph type="body" idx="4294967295"/>
          </p:nvPr>
        </p:nvSpPr>
        <p:spPr>
          <a:xfrm>
            <a:off x="415600" y="1536624"/>
            <a:ext cx="11360700" cy="50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600" marR="0" lvl="0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select element /get a jQuery object to apply the jQuery methods on/ </a:t>
            </a:r>
            <a:endParaRPr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Font typeface="Arial"/>
              <a:buNone/>
            </a:pPr>
            <a:r>
              <a:rPr lang="en-US"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	let el</a:t>
            </a:r>
            <a:r>
              <a:rPr lang="en-US" sz="2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ement = $(selector);</a:t>
            </a:r>
            <a:endParaRPr sz="24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Font typeface="Arial"/>
              <a:buNone/>
            </a:pPr>
            <a:r>
              <a:rPr lang="en-US" sz="2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Then use the jQuery object properties for </a:t>
            </a:r>
            <a:endParaRPr sz="24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Font typeface="Arial"/>
              <a:buNone/>
            </a:pPr>
            <a:r>
              <a:rPr lang="en-US"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Next and previous siblings, Parents and children</a:t>
            </a:r>
            <a:endParaRPr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Font typeface="Arial"/>
              <a:buNone/>
            </a:pPr>
            <a:r>
              <a:rPr lang="en-US"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endParaRPr sz="24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Font typeface="Arial"/>
              <a:buNone/>
            </a:pPr>
            <a:r>
              <a:rPr lang="en-US" sz="2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let </a:t>
            </a:r>
            <a:r>
              <a:rPr lang="en-US" sz="24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nextSibling</a:t>
            </a:r>
            <a:r>
              <a:rPr lang="en-US" sz="2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= element</a:t>
            </a:r>
            <a:r>
              <a:rPr lang="en-US"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n-US" sz="2400" b="1" i="0" u="none" strike="noStrike" cap="none">
                <a:solidFill>
                  <a:srgbClr val="FF9900"/>
                </a:solidFill>
                <a:latin typeface="Arial"/>
                <a:ea typeface="Arial"/>
                <a:cs typeface="Arial"/>
                <a:sym typeface="Arial"/>
              </a:rPr>
              <a:t>next([selector])</a:t>
            </a:r>
            <a:endParaRPr sz="24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Font typeface="Arial"/>
              <a:buNone/>
            </a:pPr>
            <a:r>
              <a:rPr lang="en-US" sz="2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//next sibling</a:t>
            </a:r>
            <a:r>
              <a:rPr lang="en-US"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endParaRPr sz="24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Font typeface="Arial"/>
              <a:buNone/>
            </a:pPr>
            <a:endParaRPr sz="24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Font typeface="Arial"/>
              <a:buNone/>
            </a:pPr>
            <a:r>
              <a:rPr lang="en-US" sz="2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let </a:t>
            </a:r>
            <a:r>
              <a:rPr lang="en-US" sz="24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prevSibling</a:t>
            </a:r>
            <a:r>
              <a:rPr lang="en-US" sz="2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= element</a:t>
            </a:r>
            <a:r>
              <a:rPr lang="en-US"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n-US" sz="2400" b="1" i="0" u="none" strike="noStrike" cap="none">
                <a:solidFill>
                  <a:srgbClr val="FF9900"/>
                </a:solidFill>
                <a:latin typeface="Arial"/>
                <a:ea typeface="Arial"/>
                <a:cs typeface="Arial"/>
                <a:sym typeface="Arial"/>
              </a:rPr>
              <a:t>prev([selector])</a:t>
            </a:r>
            <a:endParaRPr sz="2400" b="1" i="0" u="none" strike="noStrike" cap="none">
              <a:solidFill>
                <a:srgbClr val="FF99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Font typeface="Arial"/>
              <a:buNone/>
            </a:pPr>
            <a:r>
              <a:rPr lang="en-US" sz="2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//previous sibling</a:t>
            </a:r>
            <a:endParaRPr sz="24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Font typeface="Arial"/>
              <a:buNone/>
            </a:pPr>
            <a:endParaRPr sz="24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Font typeface="Arial"/>
              <a:buNone/>
            </a:pPr>
            <a:r>
              <a:rPr lang="en-US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nextSibling, prevSibling </a:t>
            </a:r>
            <a:r>
              <a:rPr lang="en-US" sz="24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- new jQuery object are returned</a:t>
            </a:r>
            <a:endParaRPr sz="2400" b="1" i="1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Font typeface="Arial"/>
              <a:buNone/>
            </a:pPr>
            <a:endParaRPr sz="2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1"/>
          <p:cNvSpPr txBox="1"/>
          <p:nvPr/>
        </p:nvSpPr>
        <p:spPr>
          <a:xfrm>
            <a:off x="0" y="0"/>
            <a:ext cx="10416600" cy="10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Traversing the DOM</a:t>
            </a:r>
            <a:endParaRPr sz="2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5" name="Google Shape;255;p31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  <p:sp>
        <p:nvSpPr>
          <p:cNvPr id="256" name="Google Shape;256;p31"/>
          <p:cNvSpPr txBox="1"/>
          <p:nvPr/>
        </p:nvSpPr>
        <p:spPr>
          <a:xfrm>
            <a:off x="2413225" y="3136325"/>
            <a:ext cx="8536500" cy="166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Google Shape;257;p31"/>
          <p:cNvSpPr txBox="1">
            <a:spLocks noGrp="1"/>
          </p:cNvSpPr>
          <p:nvPr>
            <p:ph type="body" idx="4294967295"/>
          </p:nvPr>
        </p:nvSpPr>
        <p:spPr>
          <a:xfrm>
            <a:off x="415600" y="1536624"/>
            <a:ext cx="11360700" cy="50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Font typeface="Arial"/>
              <a:buNone/>
            </a:pPr>
            <a:endParaRPr sz="24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Font typeface="Arial"/>
              <a:buNone/>
            </a:pPr>
            <a:r>
              <a:rPr lang="en-US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nextSibling, prevSibling </a:t>
            </a:r>
            <a:r>
              <a:rPr lang="en-US" sz="24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- new jQuery object are returned</a:t>
            </a:r>
            <a:endParaRPr sz="2400" b="1" i="1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Font typeface="Arial"/>
              <a:buNone/>
            </a:pPr>
            <a:r>
              <a:rPr lang="en-US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endParaRPr sz="24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Font typeface="Arial"/>
              <a:buNone/>
            </a:pPr>
            <a:r>
              <a:rPr lang="en-US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If a jQuery object - you can apply jQuery object`s methods!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Else - you will get an error!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2"/>
          <p:cNvSpPr txBox="1"/>
          <p:nvPr/>
        </p:nvSpPr>
        <p:spPr>
          <a:xfrm>
            <a:off x="0" y="0"/>
            <a:ext cx="10416600" cy="10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Traversing the DOM</a:t>
            </a:r>
            <a:endParaRPr sz="2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3" name="Google Shape;263;p32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  <p:sp>
        <p:nvSpPr>
          <p:cNvPr id="264" name="Google Shape;264;p32"/>
          <p:cNvSpPr txBox="1"/>
          <p:nvPr/>
        </p:nvSpPr>
        <p:spPr>
          <a:xfrm>
            <a:off x="2413225" y="3136325"/>
            <a:ext cx="8536500" cy="166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5" name="Google Shape;265;p32"/>
          <p:cNvSpPr txBox="1">
            <a:spLocks noGrp="1"/>
          </p:cNvSpPr>
          <p:nvPr>
            <p:ph type="body" idx="4294967295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Font typeface="Arial"/>
              <a:buNone/>
            </a:pPr>
            <a:endParaRPr sz="24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Font typeface="Arial"/>
              <a:buNone/>
            </a:pPr>
            <a:r>
              <a:rPr lang="en-US"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en-US" sz="2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element</a:t>
            </a:r>
            <a:r>
              <a:rPr lang="en-US"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n-US" sz="2400" b="1">
                <a:solidFill>
                  <a:srgbClr val="FF9900"/>
                </a:solidFill>
                <a:latin typeface="Arial"/>
                <a:ea typeface="Arial"/>
                <a:cs typeface="Arial"/>
                <a:sym typeface="Arial"/>
              </a:rPr>
              <a:t>parent</a:t>
            </a:r>
            <a:r>
              <a:rPr lang="en-US" sz="2400" b="1" i="0" u="none" strike="noStrike" cap="none">
                <a:solidFill>
                  <a:srgbClr val="FF9900"/>
                </a:solidFill>
                <a:latin typeface="Arial"/>
                <a:ea typeface="Arial"/>
                <a:cs typeface="Arial"/>
                <a:sym typeface="Arial"/>
              </a:rPr>
              <a:t>([selector])</a:t>
            </a:r>
            <a:endParaRPr sz="2400" b="1" i="0" u="none" strike="noStrike" cap="none">
              <a:solidFill>
                <a:srgbClr val="FF99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Font typeface="Arial"/>
              <a:buNone/>
            </a:pPr>
            <a:r>
              <a:rPr lang="en-US" sz="2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//returns the immediate parent of each of the element the method is applied to</a:t>
            </a:r>
            <a:r>
              <a:rPr lang="en-US"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endParaRPr sz="24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Font typeface="Arial"/>
              <a:buNone/>
            </a:pPr>
            <a:endParaRPr sz="24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Font typeface="Arial"/>
              <a:buNone/>
            </a:pPr>
            <a:endParaRPr sz="24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Font typeface="Arial"/>
              <a:buNone/>
            </a:pPr>
            <a:r>
              <a:rPr lang="en-US" sz="2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element</a:t>
            </a:r>
            <a:r>
              <a:rPr lang="en-US"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n-US" sz="24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parent</a:t>
            </a:r>
            <a:r>
              <a:rPr lang="en-US" sz="2400" b="1">
                <a:solidFill>
                  <a:srgbClr val="E69138"/>
                </a:solidFill>
                <a:latin typeface="Arial"/>
                <a:ea typeface="Arial"/>
                <a:cs typeface="Arial"/>
                <a:sym typeface="Arial"/>
              </a:rPr>
              <a:t>s</a:t>
            </a:r>
            <a:r>
              <a:rPr lang="en-US" sz="24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(selector)</a:t>
            </a:r>
            <a:endParaRPr sz="2400" b="1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Font typeface="Arial"/>
              <a:buNone/>
            </a:pPr>
            <a:r>
              <a:rPr lang="en-US" sz="2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//returns the parent that is selected with the given selector</a:t>
            </a:r>
            <a:endParaRPr sz="24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09600" marR="0" lvl="0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1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3"/>
          <p:cNvSpPr txBox="1"/>
          <p:nvPr/>
        </p:nvSpPr>
        <p:spPr>
          <a:xfrm>
            <a:off x="0" y="0"/>
            <a:ext cx="10416600" cy="10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Traversing the DOM</a:t>
            </a:r>
            <a:endParaRPr sz="2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1" name="Google Shape;271;p33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  <p:sp>
        <p:nvSpPr>
          <p:cNvPr id="272" name="Google Shape;272;p33"/>
          <p:cNvSpPr txBox="1"/>
          <p:nvPr/>
        </p:nvSpPr>
        <p:spPr>
          <a:xfrm>
            <a:off x="2413225" y="3136325"/>
            <a:ext cx="8536500" cy="166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3" name="Google Shape;273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1371" y="1604797"/>
            <a:ext cx="7100291" cy="42169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3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880309" y="2660913"/>
            <a:ext cx="2845197" cy="18925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4"/>
          <p:cNvSpPr txBox="1">
            <a:spLocks noGrp="1"/>
          </p:cNvSpPr>
          <p:nvPr>
            <p:ph type="title" idx="4294967295"/>
          </p:nvPr>
        </p:nvSpPr>
        <p:spPr>
          <a:xfrm>
            <a:off x="4438948" y="2172175"/>
            <a:ext cx="33141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>
                <a:solidFill>
                  <a:srgbClr val="FFFFFF"/>
                </a:solidFill>
              </a:rPr>
              <a:t>Add/Remove elements </a:t>
            </a:r>
            <a:endParaRPr sz="42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7"/>
          <p:cNvSpPr txBox="1">
            <a:spLocks noGrp="1"/>
          </p:cNvSpPr>
          <p:nvPr>
            <p:ph type="body" idx="1"/>
          </p:nvPr>
        </p:nvSpPr>
        <p:spPr>
          <a:xfrm>
            <a:off x="190402" y="1196125"/>
            <a:ext cx="11818200" cy="52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AutoNum type="arabicPeriod"/>
            </a:pPr>
            <a:r>
              <a:rPr lang="en-US" sz="2400" dirty="0">
                <a:solidFill>
                  <a:schemeClr val="dk1"/>
                </a:solidFill>
              </a:rPr>
              <a:t>I</a:t>
            </a:r>
            <a:r>
              <a:rPr lang="en-US" sz="2200" dirty="0">
                <a:solidFill>
                  <a:schemeClr val="dk1"/>
                </a:solidFill>
              </a:rPr>
              <a:t>ntroducing </a:t>
            </a:r>
            <a:r>
              <a:rPr lang="en-US" sz="2200" i="0" u="none" strike="noStrike" cap="none" dirty="0">
                <a:solidFill>
                  <a:schemeClr val="dk1"/>
                </a:solidFill>
              </a:rPr>
              <a:t>jQuery </a:t>
            </a:r>
            <a:endParaRPr sz="2200" dirty="0">
              <a:solidFill>
                <a:schemeClr val="dk1"/>
              </a:solidFill>
            </a:endParaRPr>
          </a:p>
          <a:p>
            <a:pPr marL="457200" marR="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AutoNum type="arabicPeriod"/>
            </a:pPr>
            <a:r>
              <a:rPr lang="en-US" sz="2200" dirty="0">
                <a:solidFill>
                  <a:schemeClr val="dk1"/>
                </a:solidFill>
              </a:rPr>
              <a:t>Ways of adding jQuery to a project</a:t>
            </a:r>
            <a:endParaRPr sz="2200" dirty="0">
              <a:solidFill>
                <a:schemeClr val="dk1"/>
              </a:solidFill>
            </a:endParaRPr>
          </a:p>
          <a:p>
            <a:pPr marL="457200" marR="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AutoNum type="arabicPeriod"/>
            </a:pPr>
            <a:r>
              <a:rPr lang="en-US" sz="2200" dirty="0">
                <a:solidFill>
                  <a:schemeClr val="dk1"/>
                </a:solidFill>
              </a:rPr>
              <a:t>Useful resources</a:t>
            </a:r>
            <a:endParaRPr sz="2200" dirty="0">
              <a:solidFill>
                <a:schemeClr val="dk1"/>
              </a:solidFill>
            </a:endParaRPr>
          </a:p>
          <a:p>
            <a:pPr marL="457200" marR="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AutoNum type="arabicPeriod"/>
            </a:pPr>
            <a:r>
              <a:rPr lang="en-US" sz="2200" dirty="0">
                <a:solidFill>
                  <a:schemeClr val="dk1"/>
                </a:solidFill>
              </a:rPr>
              <a:t>Selecting elements and modifying the DOM</a:t>
            </a:r>
            <a:endParaRPr sz="2200" dirty="0">
              <a:solidFill>
                <a:schemeClr val="dk1"/>
              </a:solidFill>
            </a:endParaRPr>
          </a:p>
          <a:p>
            <a:pPr marL="457200" marR="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AutoNum type="arabicPeriod"/>
            </a:pPr>
            <a:r>
              <a:rPr lang="en-US" sz="2200" dirty="0">
                <a:solidFill>
                  <a:schemeClr val="dk1"/>
                </a:solidFill>
              </a:rPr>
              <a:t>Traversing the DOM</a:t>
            </a:r>
            <a:endParaRPr sz="2200" dirty="0">
              <a:solidFill>
                <a:schemeClr val="dk1"/>
              </a:solidFill>
            </a:endParaRPr>
          </a:p>
          <a:p>
            <a:pPr marL="457200" marR="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AutoNum type="arabicPeriod"/>
            </a:pPr>
            <a:r>
              <a:rPr lang="en-US" sz="2200" dirty="0">
                <a:solidFill>
                  <a:schemeClr val="dk1"/>
                </a:solidFill>
              </a:rPr>
              <a:t>Add/Remove elements </a:t>
            </a:r>
            <a:endParaRPr sz="2200" dirty="0">
              <a:solidFill>
                <a:schemeClr val="dk1"/>
              </a:solidFill>
            </a:endParaRPr>
          </a:p>
          <a:p>
            <a:pPr marL="457200" marR="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AutoNum type="arabicPeriod"/>
            </a:pPr>
            <a:r>
              <a:rPr lang="en-US" sz="2200" dirty="0">
                <a:solidFill>
                  <a:schemeClr val="dk1"/>
                </a:solidFill>
              </a:rPr>
              <a:t>jQuery objects </a:t>
            </a:r>
            <a:endParaRPr sz="2200" dirty="0">
              <a:solidFill>
                <a:schemeClr val="dk1"/>
              </a:solidFill>
            </a:endParaRPr>
          </a:p>
          <a:p>
            <a:pPr marL="457200" marR="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AutoNum type="arabicPeriod"/>
            </a:pPr>
            <a:r>
              <a:rPr lang="en-US" sz="2200" dirty="0">
                <a:solidFill>
                  <a:schemeClr val="dk1"/>
                </a:solidFill>
              </a:rPr>
              <a:t>j</a:t>
            </a:r>
            <a:r>
              <a:rPr lang="en-US" sz="2200" dirty="0" smtClean="0">
                <a:solidFill>
                  <a:schemeClr val="dk1"/>
                </a:solidFill>
              </a:rPr>
              <a:t>Query </a:t>
            </a:r>
            <a:r>
              <a:rPr lang="en-US" sz="2200" dirty="0">
                <a:solidFill>
                  <a:schemeClr val="dk1"/>
                </a:solidFill>
              </a:rPr>
              <a:t>events, </a:t>
            </a:r>
            <a:r>
              <a:rPr lang="en-US" sz="2200" dirty="0" err="1">
                <a:solidFill>
                  <a:schemeClr val="dk1"/>
                </a:solidFill>
              </a:rPr>
              <a:t>preventDefault</a:t>
            </a:r>
            <a:r>
              <a:rPr lang="en-US" sz="2200" dirty="0">
                <a:solidFill>
                  <a:schemeClr val="dk1"/>
                </a:solidFill>
              </a:rPr>
              <a:t>()</a:t>
            </a:r>
            <a:endParaRPr sz="22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endParaRPr sz="2200" dirty="0">
              <a:solidFill>
                <a:schemeClr val="dk1"/>
              </a:solidFill>
            </a:endParaRPr>
          </a:p>
          <a:p>
            <a:pPr marL="3810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</a:pPr>
            <a:endParaRPr sz="2400" i="0" u="none" strike="noStrike" cap="none" dirty="0">
              <a:solidFill>
                <a:schemeClr val="dk1"/>
              </a:solidFill>
            </a:endParaRPr>
          </a:p>
        </p:txBody>
      </p:sp>
      <p:sp>
        <p:nvSpPr>
          <p:cNvPr id="161" name="Google Shape;161;p17"/>
          <p:cNvSpPr txBox="1">
            <a:spLocks noGrp="1"/>
          </p:cNvSpPr>
          <p:nvPr>
            <p:ph type="title"/>
          </p:nvPr>
        </p:nvSpPr>
        <p:spPr>
          <a:xfrm>
            <a:off x="318500" y="115100"/>
            <a:ext cx="93063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Content</a:t>
            </a:r>
            <a:endParaRPr/>
          </a:p>
        </p:txBody>
      </p:sp>
      <p:sp>
        <p:nvSpPr>
          <p:cNvPr id="162" name="Google Shape;162;p17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  <p:transition spd="slow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5"/>
          <p:cNvSpPr txBox="1">
            <a:spLocks noGrp="1"/>
          </p:cNvSpPr>
          <p:nvPr>
            <p:ph type="body" idx="4294967295"/>
          </p:nvPr>
        </p:nvSpPr>
        <p:spPr>
          <a:xfrm>
            <a:off x="415650" y="1477821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Font typeface="Arial"/>
              <a:buNone/>
            </a:pPr>
            <a:r>
              <a:rPr lang="en-US" sz="2400" b="1" i="0" u="none" strike="noStrike" cap="none">
                <a:solidFill>
                  <a:srgbClr val="E69138"/>
                </a:solidFill>
                <a:latin typeface="Arial"/>
                <a:ea typeface="Arial"/>
                <a:cs typeface="Arial"/>
                <a:sym typeface="Arial"/>
              </a:rPr>
              <a:t>jQuery</a:t>
            </a:r>
            <a:r>
              <a:rPr lang="en-US"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.appendTo()/prependTo() </a:t>
            </a:r>
            <a:endParaRPr sz="24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Font typeface="Arial"/>
              <a:buNone/>
            </a:pPr>
            <a:endParaRPr sz="2400" b="1">
              <a:solidFill>
                <a:srgbClr val="E6913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Font typeface="Arial"/>
              <a:buNone/>
            </a:pPr>
            <a:r>
              <a:rPr lang="en-US" sz="2400" b="1">
                <a:solidFill>
                  <a:srgbClr val="E69138"/>
                </a:solidFill>
                <a:latin typeface="Arial"/>
                <a:ea typeface="Arial"/>
                <a:cs typeface="Arial"/>
                <a:sym typeface="Arial"/>
              </a:rPr>
              <a:t>jQuery </a:t>
            </a:r>
            <a:r>
              <a:rPr lang="en-US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stands for</a:t>
            </a:r>
            <a:r>
              <a:rPr lang="en-US" sz="2400" b="1">
                <a:solidFill>
                  <a:srgbClr val="E69138"/>
                </a:solidFill>
                <a:latin typeface="Arial"/>
                <a:ea typeface="Arial"/>
                <a:cs typeface="Arial"/>
                <a:sym typeface="Arial"/>
              </a:rPr>
              <a:t> the jQuery object -			</a:t>
            </a:r>
            <a:endParaRPr sz="2400" b="1">
              <a:solidFill>
                <a:srgbClr val="E6913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828800" marR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element from the DOM selected or created using jQuery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Font typeface="Arial"/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Font typeface="Arial"/>
              <a:buNone/>
            </a:pPr>
            <a:r>
              <a:rPr lang="en-US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Using JS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document.getElement…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828800" marR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document.querySelect…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828800" marR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document.createElement….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		</a:t>
            </a:r>
            <a:r>
              <a:rPr lang="en-US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methods 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won`t create (a) jQuery object/s!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Arial"/>
              <a:buNone/>
            </a:pPr>
            <a:endParaRPr/>
          </a:p>
        </p:txBody>
      </p:sp>
      <p:sp>
        <p:nvSpPr>
          <p:cNvPr id="285" name="Google Shape;285;p35"/>
          <p:cNvSpPr txBox="1"/>
          <p:nvPr/>
        </p:nvSpPr>
        <p:spPr>
          <a:xfrm>
            <a:off x="0" y="137725"/>
            <a:ext cx="9074100" cy="9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</a:pPr>
            <a:r>
              <a:rPr lang="en-US" sz="3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r>
              <a:rPr lang="en-US" sz="3200" b="1">
                <a:solidFill>
                  <a:srgbClr val="FFFFFF"/>
                </a:solidFill>
              </a:rPr>
              <a:t>Add/remove elements</a:t>
            </a:r>
            <a:endParaRPr sz="19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</a:pPr>
            <a:endParaRPr sz="32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p35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</p:cSld>
  <p:clrMapOvr>
    <a:masterClrMapping/>
  </p:clrMapOvr>
  <p:transition spd="slow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6"/>
          <p:cNvSpPr txBox="1"/>
          <p:nvPr/>
        </p:nvSpPr>
        <p:spPr>
          <a:xfrm>
            <a:off x="0" y="137725"/>
            <a:ext cx="9074100" cy="9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</a:pPr>
            <a:r>
              <a:rPr lang="en-US" sz="3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r>
              <a:rPr lang="en-US" sz="3200" b="1">
                <a:solidFill>
                  <a:srgbClr val="FFFFFF"/>
                </a:solidFill>
              </a:rPr>
              <a:t>Add/remove elements</a:t>
            </a:r>
            <a:endParaRPr sz="19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</a:pPr>
            <a:endParaRPr sz="32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36"/>
          <p:cNvSpPr txBox="1">
            <a:spLocks noGrp="1"/>
          </p:cNvSpPr>
          <p:nvPr>
            <p:ph type="body" idx="1"/>
          </p:nvPr>
        </p:nvSpPr>
        <p:spPr>
          <a:xfrm>
            <a:off x="543575" y="2132000"/>
            <a:ext cx="10961400" cy="975900"/>
          </a:xfrm>
          <a:prstGeom prst="rect">
            <a:avLst/>
          </a:prstGeom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400">
                <a:solidFill>
                  <a:srgbClr val="595959"/>
                </a:solidFill>
              </a:rPr>
              <a:t>let hElement = $(‘&lt;h1&gt;header&lt;/h1&gt;’)</a:t>
            </a:r>
            <a:endParaRPr sz="2400">
              <a:solidFill>
                <a:srgbClr val="595959"/>
              </a:solidFill>
            </a:endParaRPr>
          </a:p>
        </p:txBody>
      </p:sp>
      <p:sp>
        <p:nvSpPr>
          <p:cNvPr id="293" name="Google Shape;293;p36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  <p:sp>
        <p:nvSpPr>
          <p:cNvPr id="294" name="Google Shape;294;p36"/>
          <p:cNvSpPr txBox="1">
            <a:spLocks noGrp="1"/>
          </p:cNvSpPr>
          <p:nvPr>
            <p:ph type="body" idx="1"/>
          </p:nvPr>
        </p:nvSpPr>
        <p:spPr>
          <a:xfrm>
            <a:off x="543575" y="3985900"/>
            <a:ext cx="10961400" cy="1359900"/>
          </a:xfrm>
          <a:prstGeom prst="rect">
            <a:avLst/>
          </a:prstGeom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595959"/>
                </a:solidFill>
              </a:rPr>
              <a:t>let multipleElements = $("&lt;ul&gt;&lt;li&gt;Hello&lt;/li&gt;&lt;/ul&gt;")</a:t>
            </a:r>
            <a:endParaRPr sz="3398" b="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sz="2400">
              <a:solidFill>
                <a:srgbClr val="595959"/>
              </a:solidFill>
            </a:endParaRPr>
          </a:p>
        </p:txBody>
      </p:sp>
      <p:sp>
        <p:nvSpPr>
          <p:cNvPr id="295" name="Google Shape;295;p36"/>
          <p:cNvSpPr txBox="1"/>
          <p:nvPr/>
        </p:nvSpPr>
        <p:spPr>
          <a:xfrm>
            <a:off x="605450" y="1463500"/>
            <a:ext cx="6542400" cy="4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create an element - a jQuery object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6" name="Google Shape;296;p36"/>
          <p:cNvSpPr txBox="1"/>
          <p:nvPr/>
        </p:nvSpPr>
        <p:spPr>
          <a:xfrm>
            <a:off x="470925" y="3317400"/>
            <a:ext cx="6542400" cy="4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create elements - jQuery objects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7"/>
          <p:cNvSpPr txBox="1"/>
          <p:nvPr/>
        </p:nvSpPr>
        <p:spPr>
          <a:xfrm>
            <a:off x="0" y="137725"/>
            <a:ext cx="9074100" cy="9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</a:pPr>
            <a:r>
              <a:rPr lang="en-US" sz="3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r>
              <a:rPr lang="en-US" sz="3200" b="1">
                <a:solidFill>
                  <a:srgbClr val="FFFFFF"/>
                </a:solidFill>
              </a:rPr>
              <a:t>Add/remove elements</a:t>
            </a:r>
            <a:endParaRPr sz="19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</a:pPr>
            <a:endParaRPr sz="32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" name="Google Shape;302;p37"/>
          <p:cNvSpPr txBox="1">
            <a:spLocks noGrp="1"/>
          </p:cNvSpPr>
          <p:nvPr>
            <p:ph type="body" idx="1"/>
          </p:nvPr>
        </p:nvSpPr>
        <p:spPr>
          <a:xfrm>
            <a:off x="543575" y="1816375"/>
            <a:ext cx="10961400" cy="1612500"/>
          </a:xfrm>
          <a:prstGeom prst="rect">
            <a:avLst/>
          </a:prstGeom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lang="en-US" sz="2400">
                <a:solidFill>
                  <a:srgbClr val="595959"/>
                </a:solidFill>
              </a:rPr>
              <a:t>jQuery</a:t>
            </a:r>
            <a:r>
              <a:rPr lang="en-US" sz="2400" b="0">
                <a:solidFill>
                  <a:srgbClr val="595959"/>
                </a:solidFill>
              </a:rPr>
              <a:t>.appendTo()/prependTo() </a:t>
            </a:r>
            <a:endParaRPr sz="2400" b="0">
              <a:solidFill>
                <a:srgbClr val="595959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lang="en-US" sz="2400">
                <a:solidFill>
                  <a:srgbClr val="595959"/>
                </a:solidFill>
              </a:rPr>
              <a:t>$("&lt;ul&gt;&lt;li&gt;Hello&lt;/li&gt;&lt;/ul&gt;").appendTo("body");</a:t>
            </a:r>
            <a:endParaRPr sz="3398" b="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sz="2400">
              <a:solidFill>
                <a:srgbClr val="595959"/>
              </a:solidFill>
            </a:endParaRPr>
          </a:p>
        </p:txBody>
      </p:sp>
      <p:sp>
        <p:nvSpPr>
          <p:cNvPr id="303" name="Google Shape;303;p37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  <p:sp>
        <p:nvSpPr>
          <p:cNvPr id="304" name="Google Shape;304;p37"/>
          <p:cNvSpPr txBox="1">
            <a:spLocks noGrp="1"/>
          </p:cNvSpPr>
          <p:nvPr>
            <p:ph type="body" idx="1"/>
          </p:nvPr>
        </p:nvSpPr>
        <p:spPr>
          <a:xfrm>
            <a:off x="543575" y="4284099"/>
            <a:ext cx="10961400" cy="1902900"/>
          </a:xfrm>
          <a:prstGeom prst="rect">
            <a:avLst/>
          </a:prstGeom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None/>
            </a:pPr>
            <a:r>
              <a:rPr lang="en-US" sz="2400" b="0">
                <a:solidFill>
                  <a:srgbClr val="595959"/>
                </a:solidFill>
              </a:rPr>
              <a:t>jQuery.append()/prepend()</a:t>
            </a:r>
            <a:endParaRPr sz="3398" b="0">
              <a:solidFill>
                <a:srgbClr val="595959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595959"/>
                </a:solidFill>
              </a:rPr>
              <a:t>$("body").prepend("&lt;h1&gt;header&lt;/h1&gt;");</a:t>
            </a:r>
            <a:endParaRPr sz="3398" b="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sz="2400">
              <a:solidFill>
                <a:srgbClr val="595959"/>
              </a:solidFill>
            </a:endParaRPr>
          </a:p>
        </p:txBody>
      </p:sp>
    </p:spTree>
  </p:cSld>
  <p:clrMapOvr>
    <a:masterClrMapping/>
  </p:clrMapOvr>
  <p:transition spd="slow"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8"/>
          <p:cNvSpPr txBox="1"/>
          <p:nvPr/>
        </p:nvSpPr>
        <p:spPr>
          <a:xfrm>
            <a:off x="0" y="137725"/>
            <a:ext cx="9074100" cy="9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</a:pPr>
            <a:r>
              <a:rPr lang="en-US" sz="3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r>
              <a:rPr lang="en-US" sz="3200" b="1">
                <a:solidFill>
                  <a:srgbClr val="FFFFFF"/>
                </a:solidFill>
              </a:rPr>
              <a:t>Add/remove elements</a:t>
            </a:r>
            <a:endParaRPr sz="19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</a:pPr>
            <a:endParaRPr sz="32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" name="Google Shape;310;p38"/>
          <p:cNvSpPr txBox="1">
            <a:spLocks noGrp="1"/>
          </p:cNvSpPr>
          <p:nvPr>
            <p:ph type="body" idx="1"/>
          </p:nvPr>
        </p:nvSpPr>
        <p:spPr>
          <a:xfrm>
            <a:off x="543575" y="1612000"/>
            <a:ext cx="5313000" cy="4551600"/>
          </a:xfrm>
          <a:prstGeom prst="rect">
            <a:avLst/>
          </a:prstGeom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595959"/>
                </a:solidFill>
              </a:rPr>
              <a:t>&lt;div class="container"&gt;</a:t>
            </a:r>
            <a:endParaRPr sz="2100">
              <a:solidFill>
                <a:srgbClr val="595959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595959"/>
                </a:solidFill>
              </a:rPr>
              <a:t>   	 &lt;div class="inner"&gt;</a:t>
            </a:r>
            <a:endParaRPr sz="2100">
              <a:solidFill>
                <a:srgbClr val="595959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595959"/>
                </a:solidFill>
              </a:rPr>
              <a:t>   		 &lt;p&gt;First Paragraph&lt;/p&gt;</a:t>
            </a:r>
            <a:endParaRPr sz="2100">
              <a:solidFill>
                <a:srgbClr val="595959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595959"/>
                </a:solidFill>
              </a:rPr>
              <a:t>   		 &lt;p&gt;Second Paragraph&lt;/p&gt;</a:t>
            </a:r>
            <a:endParaRPr sz="2100">
              <a:solidFill>
                <a:srgbClr val="595959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595959"/>
                </a:solidFill>
              </a:rPr>
              <a:t>   	 &lt;/div&gt;</a:t>
            </a:r>
            <a:endParaRPr sz="2100">
              <a:solidFill>
                <a:srgbClr val="595959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595959"/>
                </a:solidFill>
              </a:rPr>
              <a:t> &lt;/div&gt;</a:t>
            </a:r>
            <a:endParaRPr sz="210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sz="2700">
              <a:solidFill>
                <a:srgbClr val="595959"/>
              </a:solidFill>
            </a:endParaRPr>
          </a:p>
        </p:txBody>
      </p:sp>
      <p:sp>
        <p:nvSpPr>
          <p:cNvPr id="311" name="Google Shape;311;p38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  <p:sp>
        <p:nvSpPr>
          <p:cNvPr id="312" name="Google Shape;312;p38"/>
          <p:cNvSpPr txBox="1">
            <a:spLocks noGrp="1"/>
          </p:cNvSpPr>
          <p:nvPr>
            <p:ph type="body" idx="1"/>
          </p:nvPr>
        </p:nvSpPr>
        <p:spPr>
          <a:xfrm>
            <a:off x="6186550" y="1669400"/>
            <a:ext cx="6081900" cy="4436700"/>
          </a:xfrm>
          <a:prstGeom prst="rect">
            <a:avLst/>
          </a:prstGeom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 b="0">
                <a:solidFill>
                  <a:srgbClr val="595959"/>
                </a:solidFill>
              </a:rPr>
              <a:t>$(‘p’).remove();</a:t>
            </a:r>
            <a:endParaRPr sz="2400" b="0">
              <a:solidFill>
                <a:srgbClr val="595959"/>
              </a:solidFill>
            </a:endParaRPr>
          </a:p>
          <a:p>
            <a:pPr marL="0" lvl="0" indent="45720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 b="0">
                <a:solidFill>
                  <a:schemeClr val="lt1"/>
                </a:solidFill>
              </a:rPr>
              <a:t>//will remove all p-elements from the document</a:t>
            </a:r>
            <a:endParaRPr sz="2400" b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 b="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 b="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 b="0">
                <a:solidFill>
                  <a:srgbClr val="595959"/>
                </a:solidFill>
              </a:rPr>
              <a:t>$(‘.inner’).remove();</a:t>
            </a:r>
            <a:endParaRPr sz="2400" b="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 b="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sz="2400" b="0">
              <a:solidFill>
                <a:srgbClr val="595959"/>
              </a:solidFill>
            </a:endParaRPr>
          </a:p>
        </p:txBody>
      </p:sp>
    </p:spTree>
  </p:cSld>
  <p:clrMapOvr>
    <a:masterClrMapping/>
  </p:clrMapOvr>
  <p:transition spd="slow"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9"/>
          <p:cNvSpPr txBox="1">
            <a:spLocks noGrp="1"/>
          </p:cNvSpPr>
          <p:nvPr>
            <p:ph type="title" idx="4294967295"/>
          </p:nvPr>
        </p:nvSpPr>
        <p:spPr>
          <a:xfrm>
            <a:off x="4438948" y="2172175"/>
            <a:ext cx="33141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>
                <a:solidFill>
                  <a:srgbClr val="FFFFFF"/>
                </a:solidFill>
              </a:rPr>
              <a:t>jQuery objects </a:t>
            </a:r>
            <a:endParaRPr sz="42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0"/>
          <p:cNvSpPr txBox="1"/>
          <p:nvPr/>
        </p:nvSpPr>
        <p:spPr>
          <a:xfrm>
            <a:off x="0" y="137725"/>
            <a:ext cx="9074100" cy="9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</a:pPr>
            <a:r>
              <a:rPr lang="en-US" sz="3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r>
              <a:rPr lang="en-US" sz="3200" b="1">
                <a:solidFill>
                  <a:srgbClr val="FFFFFF"/>
                </a:solidFill>
              </a:rPr>
              <a:t>jQuery objects </a:t>
            </a:r>
            <a:endParaRPr sz="32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40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  <p:sp>
        <p:nvSpPr>
          <p:cNvPr id="324" name="Google Shape;324;p40"/>
          <p:cNvSpPr txBox="1"/>
          <p:nvPr/>
        </p:nvSpPr>
        <p:spPr>
          <a:xfrm>
            <a:off x="486775" y="2622750"/>
            <a:ext cx="4878000" cy="16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jQuery objects</a:t>
            </a:r>
            <a:r>
              <a:rPr lang="en-US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have more </a:t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methods and properties than JavaScript DOM objects.</a:t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5" name="Google Shape;325;p40"/>
          <p:cNvSpPr txBox="1"/>
          <p:nvPr/>
        </p:nvSpPr>
        <p:spPr>
          <a:xfrm>
            <a:off x="5813600" y="2083963"/>
            <a:ext cx="5752800" cy="3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</a:rPr>
              <a:t>addClass(), removeClass(), toogleClass()</a:t>
            </a: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</a:rPr>
              <a:t>on(event, callback) //for events listening and handling</a:t>
            </a: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</a:rPr>
              <a:t>animate(), fadeIn(), etc…</a:t>
            </a: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41"/>
          <p:cNvSpPr txBox="1"/>
          <p:nvPr/>
        </p:nvSpPr>
        <p:spPr>
          <a:xfrm>
            <a:off x="0" y="137725"/>
            <a:ext cx="9074100" cy="9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</a:pPr>
            <a:r>
              <a:rPr lang="en-US" sz="3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r>
              <a:rPr lang="en-US" sz="3200" b="1">
                <a:solidFill>
                  <a:srgbClr val="FFFFFF"/>
                </a:solidFill>
              </a:rPr>
              <a:t>jQuery objects </a:t>
            </a:r>
            <a:endParaRPr sz="32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41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  <p:sp>
        <p:nvSpPr>
          <p:cNvPr id="332" name="Google Shape;332;p41"/>
          <p:cNvSpPr txBox="1"/>
          <p:nvPr/>
        </p:nvSpPr>
        <p:spPr>
          <a:xfrm>
            <a:off x="486775" y="2622750"/>
            <a:ext cx="4878000" cy="11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jQuery methods</a:t>
            </a:r>
            <a:r>
              <a:rPr lang="en-US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for changing the DOM elements</a:t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3" name="Google Shape;333;p41"/>
          <p:cNvSpPr txBox="1"/>
          <p:nvPr/>
        </p:nvSpPr>
        <p:spPr>
          <a:xfrm>
            <a:off x="5182250" y="1639250"/>
            <a:ext cx="6384000" cy="42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500"/>
              <a:buFont typeface="Arial"/>
              <a:buNone/>
            </a:pPr>
            <a:r>
              <a:rPr lang="en-US" sz="2200">
                <a:solidFill>
                  <a:schemeClr val="dk1"/>
                </a:solidFill>
              </a:rPr>
              <a:t>jQuery.</a:t>
            </a:r>
            <a:r>
              <a:rPr lang="en-US" sz="2200" b="1">
                <a:solidFill>
                  <a:schemeClr val="dk1"/>
                </a:solidFill>
              </a:rPr>
              <a:t>css("color", "#f3f")</a:t>
            </a:r>
            <a:endParaRPr sz="22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</a:rPr>
              <a:t>jQuery.</a:t>
            </a:r>
            <a:r>
              <a:rPr lang="en-US" sz="2200" b="1">
                <a:solidFill>
                  <a:schemeClr val="dk1"/>
                </a:solidFill>
              </a:rPr>
              <a:t>html() </a:t>
            </a:r>
            <a:endParaRPr sz="2200" b="1">
              <a:solidFill>
                <a:schemeClr val="dk1"/>
              </a:solidFill>
            </a:endParaRPr>
          </a:p>
          <a:p>
            <a:pPr marL="457200" lvl="0" indent="457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500"/>
              <a:buFont typeface="Arial"/>
              <a:buNone/>
            </a:pPr>
            <a:r>
              <a:rPr lang="en-US" sz="2200" i="1">
                <a:solidFill>
                  <a:schemeClr val="dk1"/>
                </a:solidFill>
              </a:rPr>
              <a:t>returns the innerHTML</a:t>
            </a:r>
            <a:endParaRPr sz="2200" i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</a:rPr>
              <a:t>jQuery.</a:t>
            </a:r>
            <a:r>
              <a:rPr lang="en-US" sz="2200" b="1">
                <a:solidFill>
                  <a:schemeClr val="dk1"/>
                </a:solidFill>
              </a:rPr>
              <a:t>html(content)</a:t>
            </a:r>
            <a:r>
              <a:rPr lang="en-US" sz="2200">
                <a:solidFill>
                  <a:schemeClr val="dk1"/>
                </a:solidFill>
              </a:rPr>
              <a:t> </a:t>
            </a:r>
            <a:endParaRPr sz="2200">
              <a:solidFill>
                <a:schemeClr val="dk1"/>
              </a:solidFill>
            </a:endParaRPr>
          </a:p>
          <a:p>
            <a:pPr marL="457200" lvl="0" indent="457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500"/>
              <a:buFont typeface="Arial"/>
              <a:buNone/>
            </a:pPr>
            <a:r>
              <a:rPr lang="en-US" sz="2200" i="1">
                <a:solidFill>
                  <a:schemeClr val="dk1"/>
                </a:solidFill>
              </a:rPr>
              <a:t>sets the innerHTML</a:t>
            </a:r>
            <a:endParaRPr sz="2200" i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</a:rPr>
              <a:t>jQuery.</a:t>
            </a:r>
            <a:r>
              <a:rPr lang="en-US" sz="2200" b="1">
                <a:solidFill>
                  <a:schemeClr val="dk1"/>
                </a:solidFill>
              </a:rPr>
              <a:t>text(content) </a:t>
            </a:r>
            <a:endParaRPr sz="2200" b="1">
              <a:solidFill>
                <a:schemeClr val="dk1"/>
              </a:solidFill>
            </a:endParaRPr>
          </a:p>
          <a:p>
            <a:pPr marL="457200" lvl="0" indent="457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None/>
            </a:pPr>
            <a:r>
              <a:rPr lang="en-US" sz="2200" i="1">
                <a:solidFill>
                  <a:schemeClr val="dk1"/>
                </a:solidFill>
              </a:rPr>
              <a:t>sets and escapes the innerHTML</a:t>
            </a:r>
            <a:endParaRPr sz="2700" i="1">
              <a:solidFill>
                <a:schemeClr val="dk1"/>
              </a:solidFill>
            </a:endParaRPr>
          </a:p>
        </p:txBody>
      </p:sp>
    </p:spTree>
  </p:cSld>
  <p:clrMapOvr>
    <a:masterClrMapping/>
  </p:clrMapOvr>
  <p:transition spd="slow"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42"/>
          <p:cNvSpPr txBox="1">
            <a:spLocks noGrp="1"/>
          </p:cNvSpPr>
          <p:nvPr>
            <p:ph type="title" idx="4294967295"/>
          </p:nvPr>
        </p:nvSpPr>
        <p:spPr>
          <a:xfrm>
            <a:off x="4438948" y="2172175"/>
            <a:ext cx="33141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>
                <a:solidFill>
                  <a:srgbClr val="FFFFFF"/>
                </a:solidFill>
              </a:rPr>
              <a:t>jQuery events </a:t>
            </a:r>
            <a:endParaRPr sz="42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43"/>
          <p:cNvSpPr txBox="1"/>
          <p:nvPr/>
        </p:nvSpPr>
        <p:spPr>
          <a:xfrm>
            <a:off x="0" y="137725"/>
            <a:ext cx="9074100" cy="9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</a:pPr>
            <a:r>
              <a:rPr lang="en-US" sz="3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r>
              <a:rPr lang="en-US" sz="3200" b="1">
                <a:solidFill>
                  <a:srgbClr val="FFFFFF"/>
                </a:solidFill>
              </a:rPr>
              <a:t>jQuery events</a:t>
            </a:r>
            <a:endParaRPr sz="32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" name="Google Shape;344;p43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  <p:sp>
        <p:nvSpPr>
          <p:cNvPr id="345" name="Google Shape;345;p43"/>
          <p:cNvSpPr txBox="1"/>
          <p:nvPr/>
        </p:nvSpPr>
        <p:spPr>
          <a:xfrm>
            <a:off x="486775" y="2622750"/>
            <a:ext cx="4878000" cy="19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jQuery has methods </a:t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for adding </a:t>
            </a:r>
            <a:r>
              <a:rPr lang="en-US" sz="2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on()</a:t>
            </a:r>
            <a:endParaRPr sz="2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and removing events </a:t>
            </a:r>
            <a:r>
              <a:rPr lang="en-US" sz="2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off()</a:t>
            </a:r>
            <a:endParaRPr sz="2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6" name="Google Shape;346;p43"/>
          <p:cNvSpPr txBox="1"/>
          <p:nvPr/>
        </p:nvSpPr>
        <p:spPr>
          <a:xfrm>
            <a:off x="5182250" y="1639250"/>
            <a:ext cx="6384000" cy="42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</a:rPr>
              <a:t>function onButtonClick(){</a:t>
            </a:r>
            <a:endParaRPr sz="22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</a:rPr>
              <a:t>          $(".selected").removeClass("selected"); </a:t>
            </a:r>
            <a:endParaRPr sz="22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</a:rPr>
              <a:t>          $(</a:t>
            </a:r>
            <a:r>
              <a:rPr lang="en-US" sz="2200" b="1">
                <a:solidFill>
                  <a:srgbClr val="F2A818"/>
                </a:solidFill>
              </a:rPr>
              <a:t>this</a:t>
            </a:r>
            <a:r>
              <a:rPr lang="en-US" sz="2200">
                <a:solidFill>
                  <a:schemeClr val="dk1"/>
                </a:solidFill>
              </a:rPr>
              <a:t>).addClass("selected");</a:t>
            </a:r>
            <a:endParaRPr sz="22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</a:rPr>
              <a:t>        } </a:t>
            </a:r>
            <a:endParaRPr sz="22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</a:rPr>
              <a:t>$("a.button").</a:t>
            </a:r>
            <a:r>
              <a:rPr lang="en-US" sz="2200" b="1">
                <a:solidFill>
                  <a:schemeClr val="lt1"/>
                </a:solidFill>
              </a:rPr>
              <a:t>on(</a:t>
            </a:r>
            <a:r>
              <a:rPr lang="en-US" sz="2200" b="1">
                <a:solidFill>
                  <a:schemeClr val="dk1"/>
                </a:solidFill>
              </a:rPr>
              <a:t>"click", onButtonClick</a:t>
            </a:r>
            <a:r>
              <a:rPr lang="en-US" sz="2200" b="1">
                <a:solidFill>
                  <a:schemeClr val="lt1"/>
                </a:solidFill>
              </a:rPr>
              <a:t>)</a:t>
            </a:r>
            <a:r>
              <a:rPr lang="en-US" sz="2200" b="1">
                <a:solidFill>
                  <a:srgbClr val="B2266C"/>
                </a:solidFill>
              </a:rPr>
              <a:t>;</a:t>
            </a:r>
            <a:endParaRPr sz="22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00" b="1">
              <a:solidFill>
                <a:srgbClr val="B2266C"/>
              </a:solidFill>
            </a:endParaRPr>
          </a:p>
          <a:p>
            <a:pPr marL="457200" lvl="0" indent="457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None/>
            </a:pPr>
            <a:r>
              <a:rPr lang="en-US" sz="2500" b="1">
                <a:solidFill>
                  <a:schemeClr val="dk1"/>
                </a:solidFill>
              </a:rPr>
              <a:t>$(this)</a:t>
            </a:r>
            <a:r>
              <a:rPr lang="en-US" sz="2500">
                <a:solidFill>
                  <a:schemeClr val="dk1"/>
                </a:solidFill>
              </a:rPr>
              <a:t> is the </a:t>
            </a:r>
            <a:r>
              <a:rPr lang="en-US" sz="2500" b="1">
                <a:solidFill>
                  <a:schemeClr val="dk1"/>
                </a:solidFill>
              </a:rPr>
              <a:t>event target</a:t>
            </a:r>
            <a:endParaRPr sz="2500" b="1">
              <a:solidFill>
                <a:schemeClr val="dk1"/>
              </a:solidFill>
            </a:endParaRPr>
          </a:p>
        </p:txBody>
      </p:sp>
    </p:spTree>
  </p:cSld>
  <p:clrMapOvr>
    <a:masterClrMapping/>
  </p:clrMapOvr>
  <p:transition spd="slow"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44"/>
          <p:cNvSpPr txBox="1"/>
          <p:nvPr/>
        </p:nvSpPr>
        <p:spPr>
          <a:xfrm>
            <a:off x="0" y="137725"/>
            <a:ext cx="9074100" cy="9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</a:pPr>
            <a:r>
              <a:rPr lang="en-US" sz="3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r>
              <a:rPr lang="en-US" sz="3200" b="1">
                <a:solidFill>
                  <a:srgbClr val="FFFFFF"/>
                </a:solidFill>
              </a:rPr>
              <a:t>jQuery events</a:t>
            </a:r>
            <a:endParaRPr sz="32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2" name="Google Shape;352;p44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  <p:sp>
        <p:nvSpPr>
          <p:cNvPr id="353" name="Google Shape;353;p44"/>
          <p:cNvSpPr txBox="1"/>
          <p:nvPr/>
        </p:nvSpPr>
        <p:spPr>
          <a:xfrm>
            <a:off x="486775" y="1902450"/>
            <a:ext cx="4878000" cy="44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jQuery.</a:t>
            </a:r>
            <a:r>
              <a:rPr lang="en-US" sz="2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preventDefault()</a:t>
            </a:r>
            <a:endParaRPr sz="2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used to stop the default behaviour of an element when an event is triggered.</a:t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i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Clicking</a:t>
            </a:r>
            <a:r>
              <a:rPr lang="en-US" sz="2200" i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submit button, </a:t>
            </a:r>
            <a:r>
              <a:rPr lang="en-US" sz="2200" b="1" i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submits</a:t>
            </a:r>
            <a:r>
              <a:rPr lang="en-US" sz="2200" i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the form.</a:t>
            </a:r>
            <a:endParaRPr sz="2200" i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i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Clicking</a:t>
            </a:r>
            <a:r>
              <a:rPr lang="en-US" sz="2200" i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a tag, leads to its </a:t>
            </a:r>
            <a:r>
              <a:rPr lang="en-US" sz="2200" b="1" i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href</a:t>
            </a:r>
            <a:r>
              <a:rPr lang="en-US" sz="2200" i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or </a:t>
            </a:r>
            <a:r>
              <a:rPr lang="en-US" sz="2200" b="1" i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reloads</a:t>
            </a:r>
            <a:r>
              <a:rPr lang="en-US" sz="2200" i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the page when href is missing.</a:t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4" name="Google Shape;354;p44"/>
          <p:cNvSpPr txBox="1"/>
          <p:nvPr/>
        </p:nvSpPr>
        <p:spPr>
          <a:xfrm>
            <a:off x="5885250" y="1902450"/>
            <a:ext cx="5499900" cy="44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To be able to validate form data with JS before submition -</a:t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submitButton.</a:t>
            </a:r>
            <a:r>
              <a:rPr lang="en-US" sz="2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preventDefault()</a:t>
            </a:r>
            <a:endParaRPr sz="2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To use an a-element for a slider control button - </a:t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aElement.</a:t>
            </a:r>
            <a:r>
              <a:rPr lang="en-US" sz="2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preventDefault()</a:t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 the event handler methods.</a:t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ransition spd="slow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8"/>
          <p:cNvSpPr txBox="1">
            <a:spLocks noGrp="1"/>
          </p:cNvSpPr>
          <p:nvPr>
            <p:ph type="title" idx="4294967295"/>
          </p:nvPr>
        </p:nvSpPr>
        <p:spPr>
          <a:xfrm>
            <a:off x="4436175" y="2189400"/>
            <a:ext cx="3285600" cy="10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en-US" sz="4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jQuery</a:t>
            </a:r>
            <a:endParaRPr/>
          </a:p>
        </p:txBody>
      </p:sp>
    </p:spTree>
  </p:cSld>
  <p:clrMapOvr>
    <a:masterClrMapping/>
  </p:clrMapOvr>
  <p:transition spd="slow"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45"/>
          <p:cNvSpPr txBox="1"/>
          <p:nvPr/>
        </p:nvSpPr>
        <p:spPr>
          <a:xfrm>
            <a:off x="0" y="137725"/>
            <a:ext cx="9074100" cy="9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</a:pPr>
            <a:r>
              <a:rPr lang="en-US" sz="3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r>
              <a:rPr lang="en-US" sz="3200" b="1">
                <a:solidFill>
                  <a:srgbClr val="FFFFFF"/>
                </a:solidFill>
              </a:rPr>
              <a:t>jQuery events</a:t>
            </a:r>
            <a:endParaRPr sz="32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0" name="Google Shape;360;p45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  <p:pic>
        <p:nvPicPr>
          <p:cNvPr id="361" name="Google Shape;361;p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6108" y="1551228"/>
            <a:ext cx="9692590" cy="50557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46"/>
          <p:cNvSpPr txBox="1"/>
          <p:nvPr/>
        </p:nvSpPr>
        <p:spPr>
          <a:xfrm>
            <a:off x="0" y="137725"/>
            <a:ext cx="9074100" cy="9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</a:pPr>
            <a:r>
              <a:rPr lang="en-US" sz="3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r>
              <a:rPr lang="en-US" sz="3200" b="1">
                <a:solidFill>
                  <a:srgbClr val="FFFFFF"/>
                </a:solidFill>
              </a:rPr>
              <a:t>jQuery events</a:t>
            </a:r>
            <a:endParaRPr sz="32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" name="Google Shape;367;p46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  <p:pic>
        <p:nvPicPr>
          <p:cNvPr id="368" name="Google Shape;368;p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3391" y="1796817"/>
            <a:ext cx="10561173" cy="37345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47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  <p:sp>
        <p:nvSpPr>
          <p:cNvPr id="374" name="Google Shape;374;p47"/>
          <p:cNvSpPr txBox="1"/>
          <p:nvPr/>
        </p:nvSpPr>
        <p:spPr>
          <a:xfrm>
            <a:off x="2642300" y="1443350"/>
            <a:ext cx="8924100" cy="337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click()</a:t>
            </a:r>
            <a:r>
              <a:rPr lang="en-US" sz="2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won`t work on elements that </a:t>
            </a:r>
            <a:r>
              <a:rPr lang="en-US" sz="27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do not exist</a:t>
            </a:r>
            <a:r>
              <a:rPr lang="en-US" sz="2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in the DOM when the document is loaded in the browser /elements created and added to the DOM afterwards/.</a:t>
            </a:r>
            <a:endParaRPr sz="27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Always use </a:t>
            </a:r>
            <a:r>
              <a:rPr lang="en-US" sz="27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on()</a:t>
            </a:r>
            <a:r>
              <a:rPr lang="en-US" sz="2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instead on element(s) that </a:t>
            </a:r>
            <a:r>
              <a:rPr lang="en-US" sz="27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are part of the DOM</a:t>
            </a:r>
            <a:r>
              <a:rPr lang="en-US" sz="2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when the document is </a:t>
            </a:r>
            <a:r>
              <a:rPr lang="en-US" sz="27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initially loaded in the browser.</a:t>
            </a:r>
            <a:endParaRPr sz="27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ransition spd="slow"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48"/>
          <p:cNvSpPr txBox="1"/>
          <p:nvPr/>
        </p:nvSpPr>
        <p:spPr>
          <a:xfrm>
            <a:off x="0" y="137725"/>
            <a:ext cx="9074100" cy="9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</a:pPr>
            <a:r>
              <a:rPr lang="en-US" sz="3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r>
              <a:rPr lang="en-US" sz="3200" b="1">
                <a:solidFill>
                  <a:srgbClr val="FFFFFF"/>
                </a:solidFill>
              </a:rPr>
              <a:t>jQuery events</a:t>
            </a:r>
            <a:endParaRPr sz="32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" name="Google Shape;380;p48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  <p:pic>
        <p:nvPicPr>
          <p:cNvPr id="381" name="Google Shape;381;p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86751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49"/>
          <p:cNvSpPr txBox="1"/>
          <p:nvPr/>
        </p:nvSpPr>
        <p:spPr>
          <a:xfrm>
            <a:off x="0" y="137725"/>
            <a:ext cx="9074100" cy="9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</a:pPr>
            <a:r>
              <a:rPr lang="en-US" sz="3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r>
              <a:rPr lang="en-US" sz="3200" b="1">
                <a:solidFill>
                  <a:srgbClr val="FFFFFF"/>
                </a:solidFill>
              </a:rPr>
              <a:t>jQuery events</a:t>
            </a:r>
            <a:endParaRPr sz="32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7" name="Google Shape;387;p49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34</a:t>
            </a:fld>
            <a:endParaRPr/>
          </a:p>
        </p:txBody>
      </p:sp>
      <p:pic>
        <p:nvPicPr>
          <p:cNvPr id="388" name="Google Shape;388;p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1"/>
            <a:ext cx="10399797" cy="685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50"/>
          <p:cNvSpPr txBox="1">
            <a:spLocks noGrp="1"/>
          </p:cNvSpPr>
          <p:nvPr>
            <p:ph type="title" idx="4294967295"/>
          </p:nvPr>
        </p:nvSpPr>
        <p:spPr>
          <a:xfrm>
            <a:off x="4438948" y="2172175"/>
            <a:ext cx="33141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>
                <a:solidFill>
                  <a:srgbClr val="FFFFFF"/>
                </a:solidFill>
              </a:rPr>
              <a:t>jQuery chaining methods</a:t>
            </a:r>
            <a:endParaRPr sz="42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51"/>
          <p:cNvSpPr txBox="1"/>
          <p:nvPr/>
        </p:nvSpPr>
        <p:spPr>
          <a:xfrm>
            <a:off x="0" y="137725"/>
            <a:ext cx="9074100" cy="9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</a:pPr>
            <a:r>
              <a:rPr lang="en-US" sz="3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r>
              <a:rPr lang="en-US" sz="3200" b="1">
                <a:solidFill>
                  <a:srgbClr val="FFFFFF"/>
                </a:solidFill>
              </a:rPr>
              <a:t>jQuery chaining methods</a:t>
            </a:r>
            <a:endParaRPr sz="32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9" name="Google Shape;399;p51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36</a:t>
            </a:fld>
            <a:endParaRPr/>
          </a:p>
        </p:txBody>
      </p:sp>
      <p:sp>
        <p:nvSpPr>
          <p:cNvPr id="400" name="Google Shape;400;p51"/>
          <p:cNvSpPr txBox="1">
            <a:spLocks noGrp="1"/>
          </p:cNvSpPr>
          <p:nvPr>
            <p:ph type="body" idx="4294967295"/>
          </p:nvPr>
        </p:nvSpPr>
        <p:spPr>
          <a:xfrm>
            <a:off x="431375" y="1412775"/>
            <a:ext cx="11322000" cy="16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00"/>
              <a:buFont typeface="Arial"/>
              <a:buNone/>
            </a:pPr>
            <a:r>
              <a:rPr lang="en-US" sz="2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jQuery </a:t>
            </a:r>
            <a:r>
              <a:rPr lang="en-US" sz="2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methods always return a result or this</a:t>
            </a:r>
            <a:endParaRPr sz="22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00"/>
              <a:buFont typeface="Arial"/>
              <a:buNone/>
            </a:pPr>
            <a:r>
              <a:rPr lang="en-US" sz="2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So you can chain jQuery methods - </a:t>
            </a:r>
            <a:endParaRPr sz="22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00"/>
              <a:buFont typeface="Arial"/>
              <a:buNone/>
            </a:pPr>
            <a:r>
              <a:rPr lang="en-US" sz="2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the </a:t>
            </a:r>
            <a:r>
              <a:rPr lang="en-US" sz="22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next method</a:t>
            </a:r>
            <a:r>
              <a:rPr lang="en-US" sz="2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is applied on </a:t>
            </a:r>
            <a:r>
              <a:rPr lang="en-US" sz="22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the result of the previous method.</a:t>
            </a:r>
            <a:endParaRPr sz="3698" b="1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00"/>
              <a:buFont typeface="Arial"/>
              <a:buNone/>
            </a:pPr>
            <a:r>
              <a:rPr lang="en-US" sz="2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      </a:t>
            </a:r>
            <a:r>
              <a:rPr lang="en-US" sz="1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endParaRPr sz="170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00"/>
              <a:buFont typeface="Arial"/>
              <a:buNone/>
            </a:pPr>
            <a:endParaRPr sz="22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1" name="Google Shape;401;p51"/>
          <p:cNvSpPr txBox="1">
            <a:spLocks noGrp="1"/>
          </p:cNvSpPr>
          <p:nvPr>
            <p:ph type="body" idx="1"/>
          </p:nvPr>
        </p:nvSpPr>
        <p:spPr>
          <a:xfrm>
            <a:off x="4393125" y="3150675"/>
            <a:ext cx="7360200" cy="3246600"/>
          </a:xfrm>
          <a:prstGeom prst="rect">
            <a:avLst/>
          </a:prstGeom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500"/>
              <a:buFont typeface="Arial"/>
              <a:buNone/>
            </a:pPr>
            <a:r>
              <a:rPr lang="en-US" sz="2500" b="0">
                <a:solidFill>
                  <a:schemeClr val="dk1"/>
                </a:solidFill>
              </a:rPr>
              <a:t>$('&lt;button&gt;') </a:t>
            </a:r>
            <a:endParaRPr sz="3998" b="0">
              <a:solidFill>
                <a:srgbClr val="1A340C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"/>
              <a:buFont typeface="Arial"/>
              <a:buNone/>
            </a:pPr>
            <a:r>
              <a:rPr lang="en-US" sz="2500" b="0">
                <a:solidFill>
                  <a:schemeClr val="dk1"/>
                </a:solidFill>
              </a:rPr>
              <a:t>	.addClass('btn-success') </a:t>
            </a:r>
            <a:endParaRPr sz="3998" b="0">
              <a:solidFill>
                <a:srgbClr val="1A340C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"/>
              <a:buFont typeface="Arial"/>
              <a:buNone/>
            </a:pPr>
            <a:r>
              <a:rPr lang="en-US" sz="2500" b="0">
                <a:solidFill>
                  <a:schemeClr val="dk1"/>
                </a:solidFill>
              </a:rPr>
              <a:t>	.html('Click me for success') </a:t>
            </a:r>
            <a:endParaRPr sz="3998" b="0">
              <a:solidFill>
                <a:srgbClr val="1A340C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"/>
              <a:buFont typeface="Arial"/>
              <a:buNone/>
            </a:pPr>
            <a:r>
              <a:rPr lang="en-US" sz="2500" b="0">
                <a:solidFill>
                  <a:schemeClr val="dk1"/>
                </a:solidFill>
              </a:rPr>
              <a:t>	.on('click', onSuccessButtonClick) </a:t>
            </a:r>
            <a:endParaRPr sz="3998" b="0">
              <a:solidFill>
                <a:srgbClr val="1A340C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"/>
              <a:buFont typeface="Arial"/>
              <a:buNone/>
            </a:pPr>
            <a:r>
              <a:rPr lang="en-US" sz="2500" b="0">
                <a:solidFill>
                  <a:schemeClr val="dk1"/>
                </a:solidFill>
              </a:rPr>
              <a:t>	.appendTo(document.body);</a:t>
            </a:r>
            <a:endParaRPr sz="3998" b="0">
              <a:solidFill>
                <a:srgbClr val="1A340C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sz="2700">
              <a:solidFill>
                <a:srgbClr val="595959"/>
              </a:solidFill>
            </a:endParaRPr>
          </a:p>
        </p:txBody>
      </p:sp>
      <p:pic>
        <p:nvPicPr>
          <p:cNvPr id="402" name="Google Shape;402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175" y="4562775"/>
            <a:ext cx="2143125" cy="214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53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38</a:t>
            </a:fld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54"/>
          <p:cNvSpPr txBox="1">
            <a:spLocks noGrp="1"/>
          </p:cNvSpPr>
          <p:nvPr>
            <p:ph type="body" idx="1"/>
          </p:nvPr>
        </p:nvSpPr>
        <p:spPr>
          <a:xfrm>
            <a:off x="80375" y="1196125"/>
            <a:ext cx="12055200" cy="52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456915" lvl="0" indent="-45691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▪"/>
            </a:pPr>
            <a:r>
              <a:rPr lang="en-US" sz="3200"/>
              <a:t>Vratsa Software – High-Quality Education, Profession and Jobs</a:t>
            </a:r>
            <a:endParaRPr/>
          </a:p>
          <a:p>
            <a:pPr marL="989981" lvl="1" indent="-380762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900"/>
              <a:buChar char="▪"/>
            </a:pPr>
            <a:r>
              <a:rPr lang="en-US" sz="2900" u="sng">
                <a:solidFill>
                  <a:schemeClr val="hlink"/>
                </a:solidFill>
                <a:hlinkClick r:id="rId3"/>
              </a:rPr>
              <a:t>www.vratsasoftware.com</a:t>
            </a:r>
            <a:r>
              <a:rPr lang="en-US" sz="2900"/>
              <a:t>  </a:t>
            </a:r>
            <a:endParaRPr/>
          </a:p>
          <a:p>
            <a:pPr marL="456915" lvl="0" indent="-456915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200"/>
              <a:buChar char="▪"/>
            </a:pPr>
            <a:r>
              <a:rPr lang="en-US" sz="3200"/>
              <a:t>The Nest Coworking</a:t>
            </a:r>
            <a:endParaRPr sz="3200"/>
          </a:p>
          <a:p>
            <a:pPr marL="989981" lvl="1" indent="-380762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000"/>
              <a:buChar char="▪"/>
            </a:pPr>
            <a:r>
              <a:rPr lang="en-US" sz="3000" u="sng">
                <a:solidFill>
                  <a:schemeClr val="hlink"/>
                </a:solidFill>
                <a:hlinkClick r:id="rId4"/>
              </a:rPr>
              <a:t>www.nest.bg</a:t>
            </a:r>
            <a:r>
              <a:rPr lang="en-US" sz="3000"/>
              <a:t> </a:t>
            </a:r>
            <a:endParaRPr sz="3000"/>
          </a:p>
          <a:p>
            <a:pPr marL="456915" lvl="0" indent="-456915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200"/>
              <a:buChar char="▪"/>
            </a:pPr>
            <a:r>
              <a:rPr lang="en-US" sz="3200"/>
              <a:t>Vratsa Software @ Facebook</a:t>
            </a:r>
            <a:endParaRPr/>
          </a:p>
          <a:p>
            <a:pPr marL="990575" lvl="1" indent="-38099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234465"/>
              </a:buClr>
              <a:buSzPts val="2900"/>
              <a:buChar char="▪"/>
            </a:pPr>
            <a:r>
              <a:rPr lang="en-US" sz="2900" u="sng">
                <a:solidFill>
                  <a:schemeClr val="hlink"/>
                </a:solidFill>
                <a:hlinkClick r:id="rId5"/>
              </a:rPr>
              <a:t>www.fb.com/VratsaSoftware</a:t>
            </a:r>
            <a:r>
              <a:rPr lang="en-US" sz="2900">
                <a:solidFill>
                  <a:srgbClr val="234465"/>
                </a:solidFill>
              </a:rPr>
              <a:t>  </a:t>
            </a:r>
            <a:endParaRPr sz="2900">
              <a:solidFill>
                <a:srgbClr val="234465"/>
              </a:solidFill>
            </a:endParaRPr>
          </a:p>
          <a:p>
            <a:pPr marL="456915" lvl="0" indent="-456915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200"/>
              <a:buChar char="▪"/>
            </a:pPr>
            <a:r>
              <a:rPr lang="en-US" sz="3200"/>
              <a:t>Slack Channel</a:t>
            </a:r>
            <a:endParaRPr sz="3200"/>
          </a:p>
          <a:p>
            <a:pPr marL="989981" lvl="1" indent="-469662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3200"/>
              <a:buChar char="▪"/>
            </a:pPr>
            <a:r>
              <a:rPr lang="en-US" sz="3200" u="sng">
                <a:solidFill>
                  <a:schemeClr val="hlink"/>
                </a:solidFill>
                <a:hlinkClick r:id="rId6"/>
              </a:rPr>
              <a:t>www.vso.slack.com</a:t>
            </a:r>
            <a:r>
              <a:rPr lang="en-US" sz="3200"/>
              <a:t> </a:t>
            </a:r>
            <a:endParaRPr sz="3200"/>
          </a:p>
          <a:p>
            <a:pPr marL="456915" lvl="0" indent="-241141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398"/>
              <a:buNone/>
            </a:pPr>
            <a:endParaRPr/>
          </a:p>
        </p:txBody>
      </p:sp>
      <p:sp>
        <p:nvSpPr>
          <p:cNvPr id="422" name="Google Shape;422;p54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Trainings @ Vratsa Software</a:t>
            </a:r>
            <a:endParaRPr/>
          </a:p>
        </p:txBody>
      </p:sp>
      <p:pic>
        <p:nvPicPr>
          <p:cNvPr id="423" name="Google Shape;423;p54">
            <a:hlinkClick r:id="rId7"/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9860073" y="3265920"/>
            <a:ext cx="1467096" cy="3659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p54">
            <a:hlinkClick r:id="rId9"/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0258777" y="3608627"/>
            <a:ext cx="1118740" cy="1118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p54">
            <a:hlinkClick r:id="rId11"/>
          </p:cNvPr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10335284" y="5017461"/>
            <a:ext cx="1042233" cy="10422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9"/>
          <p:cNvSpPr txBox="1"/>
          <p:nvPr/>
        </p:nvSpPr>
        <p:spPr>
          <a:xfrm>
            <a:off x="0" y="209475"/>
            <a:ext cx="9074100" cy="9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609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</a:pPr>
            <a:r>
              <a:rPr lang="en-US" sz="3200" b="1">
                <a:solidFill>
                  <a:srgbClr val="FFFFFF"/>
                </a:solidFill>
              </a:rPr>
              <a:t>Introducing </a:t>
            </a:r>
            <a:r>
              <a:rPr lang="en-US" sz="3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jQuery</a:t>
            </a:r>
            <a:endParaRPr sz="1900"/>
          </a:p>
        </p:txBody>
      </p:sp>
      <p:sp>
        <p:nvSpPr>
          <p:cNvPr id="173" name="Google Shape;173;p19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400" cy="50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-"/>
            </a:pPr>
            <a:r>
              <a:rPr lang="en-US" sz="2400">
                <a:solidFill>
                  <a:schemeClr val="dk1"/>
                </a:solidFill>
              </a:rPr>
              <a:t>an </a:t>
            </a:r>
            <a:r>
              <a:rPr lang="en-US" sz="2400" b="1">
                <a:solidFill>
                  <a:schemeClr val="dk1"/>
                </a:solidFill>
              </a:rPr>
              <a:t>open-source</a:t>
            </a:r>
            <a:r>
              <a:rPr lang="en-US" sz="2400">
                <a:solidFill>
                  <a:schemeClr val="dk1"/>
                </a:solidFill>
              </a:rPr>
              <a:t> JavaScript library</a:t>
            </a:r>
            <a:endParaRPr sz="2400">
              <a:solidFill>
                <a:schemeClr val="dk1"/>
              </a:solidFill>
            </a:endParaRP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-"/>
            </a:pPr>
            <a:r>
              <a:rPr lang="en-US" sz="2400">
                <a:solidFill>
                  <a:schemeClr val="dk1"/>
                </a:solidFill>
              </a:rPr>
              <a:t>not the only one JS library</a:t>
            </a:r>
            <a:endParaRPr sz="2400">
              <a:solidFill>
                <a:schemeClr val="dk1"/>
              </a:solidFill>
            </a:endParaRP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-"/>
            </a:pPr>
            <a:r>
              <a:rPr lang="en-US" sz="2400">
                <a:solidFill>
                  <a:schemeClr val="dk1"/>
                </a:solidFill>
              </a:rPr>
              <a:t>but the most popular and widly used</a:t>
            </a:r>
            <a:endParaRPr sz="2400">
              <a:solidFill>
                <a:schemeClr val="dk1"/>
              </a:solidFill>
            </a:endParaRP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-"/>
            </a:pPr>
            <a:r>
              <a:rPr lang="en-US" sz="2400">
                <a:solidFill>
                  <a:schemeClr val="dk1"/>
                </a:solidFill>
              </a:rPr>
              <a:t>provides </a:t>
            </a:r>
            <a:endParaRPr sz="2400">
              <a:solidFill>
                <a:schemeClr val="dk1"/>
              </a:solidFill>
            </a:endParaRPr>
          </a:p>
          <a:p>
            <a:pPr marL="914400" marR="0" lvl="1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-"/>
            </a:pPr>
            <a:r>
              <a:rPr lang="en-US" sz="2200" i="0" u="none" strike="noStrike" cap="none">
                <a:solidFill>
                  <a:srgbClr val="FF9900"/>
                </a:solidFill>
              </a:rPr>
              <a:t>cross-browser </a:t>
            </a:r>
            <a:r>
              <a:rPr lang="en-US" sz="2200">
                <a:solidFill>
                  <a:srgbClr val="FF9900"/>
                </a:solidFill>
              </a:rPr>
              <a:t>compatibality</a:t>
            </a:r>
            <a:endParaRPr sz="2200">
              <a:solidFill>
                <a:srgbClr val="FF9900"/>
              </a:solidFill>
            </a:endParaRPr>
          </a:p>
          <a:p>
            <a:pPr marL="914400" marR="0" lvl="1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-"/>
            </a:pPr>
            <a:r>
              <a:rPr lang="en-US" sz="2200" b="1">
                <a:solidFill>
                  <a:srgbClr val="FF9900"/>
                </a:solidFill>
              </a:rPr>
              <a:t>simpler syntax</a:t>
            </a:r>
            <a:r>
              <a:rPr lang="en-US" sz="2200">
                <a:solidFill>
                  <a:srgbClr val="FF9900"/>
                </a:solidFill>
              </a:rPr>
              <a:t> </a:t>
            </a:r>
            <a:endParaRPr sz="2200">
              <a:solidFill>
                <a:schemeClr val="dk1"/>
              </a:solidFill>
            </a:endParaRPr>
          </a:p>
          <a:p>
            <a:pPr marL="1371600" marR="0" lvl="2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-"/>
            </a:pPr>
            <a:r>
              <a:rPr lang="en-US" sz="2200">
                <a:solidFill>
                  <a:schemeClr val="dk1"/>
                </a:solidFill>
              </a:rPr>
              <a:t>DOM elements are easier to select and traverse</a:t>
            </a:r>
            <a:endParaRPr sz="2200">
              <a:solidFill>
                <a:schemeClr val="dk1"/>
              </a:solidFill>
            </a:endParaRPr>
          </a:p>
          <a:p>
            <a:pPr marL="1371600" marR="0" lvl="2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-"/>
            </a:pPr>
            <a:r>
              <a:rPr lang="en-US" sz="2200">
                <a:solidFill>
                  <a:schemeClr val="dk1"/>
                </a:solidFill>
              </a:rPr>
              <a:t>easier to create elements</a:t>
            </a:r>
            <a:endParaRPr sz="2200">
              <a:solidFill>
                <a:schemeClr val="dk1"/>
              </a:solidFill>
            </a:endParaRPr>
          </a:p>
          <a:p>
            <a:pPr marL="1371600" marR="0" lvl="2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-"/>
            </a:pPr>
            <a:r>
              <a:rPr lang="en-US" sz="2200">
                <a:solidFill>
                  <a:schemeClr val="dk1"/>
                </a:solidFill>
              </a:rPr>
              <a:t>easier to manage events</a:t>
            </a:r>
            <a:endParaRPr sz="2200">
              <a:solidFill>
                <a:schemeClr val="dk1"/>
              </a:solidFill>
            </a:endParaRPr>
          </a:p>
          <a:p>
            <a:pPr marL="1371600" marR="0" lvl="2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-"/>
            </a:pPr>
            <a:r>
              <a:rPr lang="en-US" sz="2200">
                <a:solidFill>
                  <a:schemeClr val="dk1"/>
                </a:solidFill>
              </a:rPr>
              <a:t>easier to handle Ajax requests</a:t>
            </a:r>
            <a:endParaRPr sz="2200">
              <a:solidFill>
                <a:schemeClr val="dk1"/>
              </a:solidFill>
            </a:endParaRPr>
          </a:p>
          <a:p>
            <a:pPr marL="609600" marR="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endParaRPr sz="2400" i="0" u="none" strike="noStrike" cap="none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Font typeface="Arial"/>
              <a:buNone/>
            </a:pPr>
            <a:endParaRPr sz="2400" i="0" u="none" strike="noStrike" cap="none">
              <a:solidFill>
                <a:schemeClr val="dk1"/>
              </a:solidFill>
            </a:endParaRPr>
          </a:p>
        </p:txBody>
      </p:sp>
      <p:sp>
        <p:nvSpPr>
          <p:cNvPr id="174" name="Google Shape;174;p19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500" cy="53664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/>
              <a:t>jQuery</a:t>
            </a:r>
            <a:endParaRPr/>
          </a:p>
        </p:txBody>
      </p:sp>
      <p:sp>
        <p:nvSpPr>
          <p:cNvPr id="175" name="Google Shape;175;p19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  <p:transition spd="slow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0"/>
          <p:cNvSpPr txBox="1"/>
          <p:nvPr/>
        </p:nvSpPr>
        <p:spPr>
          <a:xfrm>
            <a:off x="0" y="209475"/>
            <a:ext cx="9074100" cy="9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609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</a:pPr>
            <a:r>
              <a:rPr lang="en-US" sz="3200" b="1">
                <a:solidFill>
                  <a:srgbClr val="FFFFFF"/>
                </a:solidFill>
              </a:rPr>
              <a:t>Introducing </a:t>
            </a:r>
            <a:r>
              <a:rPr lang="en-US" sz="3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jQuery</a:t>
            </a:r>
            <a:endParaRPr sz="1900"/>
          </a:p>
        </p:txBody>
      </p:sp>
      <p:sp>
        <p:nvSpPr>
          <p:cNvPr id="181" name="Google Shape;181;p20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400" cy="50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131">
                <a:solidFill>
                  <a:schemeClr val="dk1"/>
                </a:solidFill>
              </a:rPr>
              <a:t>Why is jQuery so popular?</a:t>
            </a:r>
            <a:endParaRPr sz="2131">
              <a:solidFill>
                <a:schemeClr val="dk1"/>
              </a:solidFill>
            </a:endParaRPr>
          </a:p>
          <a:p>
            <a:pPr marL="457200" lvl="0" indent="-363918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31"/>
              <a:buChar char="-"/>
            </a:pPr>
            <a:r>
              <a:rPr lang="en-US" sz="2131">
                <a:solidFill>
                  <a:schemeClr val="dk1"/>
                </a:solidFill>
              </a:rPr>
              <a:t>jQuery is easy to study</a:t>
            </a:r>
            <a:endParaRPr sz="2131">
              <a:solidFill>
                <a:schemeClr val="dk1"/>
              </a:solidFill>
            </a:endParaRPr>
          </a:p>
          <a:p>
            <a:pPr marL="457200" lvl="0" indent="-363918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31"/>
              <a:buChar char="-"/>
            </a:pPr>
            <a:r>
              <a:rPr lang="en-US" sz="2131">
                <a:solidFill>
                  <a:schemeClr val="dk1"/>
                </a:solidFill>
              </a:rPr>
              <a:t>jQuery easy to expand</a:t>
            </a:r>
            <a:endParaRPr sz="2131">
              <a:solidFill>
                <a:schemeClr val="dk1"/>
              </a:solidFill>
            </a:endParaRPr>
          </a:p>
          <a:p>
            <a:pPr marL="457200" lvl="0" indent="-363918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31"/>
              <a:buChar char="-"/>
            </a:pPr>
            <a:r>
              <a:rPr lang="en-US" sz="2131">
                <a:solidFill>
                  <a:schemeClr val="dk1"/>
                </a:solidFill>
              </a:rPr>
              <a:t>jQuery is light</a:t>
            </a:r>
            <a:endParaRPr sz="2131">
              <a:solidFill>
                <a:schemeClr val="dk1"/>
              </a:solidFill>
            </a:endParaRPr>
          </a:p>
          <a:p>
            <a:pPr marL="457200" lvl="0" indent="-363918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31"/>
              <a:buChar char="-"/>
            </a:pPr>
            <a:r>
              <a:rPr lang="en-US" sz="2131">
                <a:solidFill>
                  <a:schemeClr val="dk1"/>
                </a:solidFill>
              </a:rPr>
              <a:t>A lot of developers contribute to jQuery features development and maintanence</a:t>
            </a:r>
            <a:endParaRPr sz="213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13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131">
                <a:solidFill>
                  <a:schemeClr val="dk1"/>
                </a:solidFill>
              </a:rPr>
              <a:t>Using jQuery won`t be enough - </a:t>
            </a:r>
            <a:endParaRPr sz="213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131" b="1">
                <a:solidFill>
                  <a:schemeClr val="dk1"/>
                </a:solidFill>
              </a:rPr>
              <a:t>you will still need to use vanilla JavaScipt!</a:t>
            </a:r>
            <a:endParaRPr sz="2131" b="1">
              <a:solidFill>
                <a:schemeClr val="dk1"/>
              </a:solidFill>
            </a:endParaRPr>
          </a:p>
          <a:p>
            <a:pPr marL="1219200" lvl="0" indent="-4064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90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825500" lvl="0" indent="-12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			</a:t>
            </a:r>
            <a:endParaRPr sz="2400" i="0" u="none" strike="noStrike" cap="none">
              <a:solidFill>
                <a:schemeClr val="dk1"/>
              </a:solidFill>
            </a:endParaRPr>
          </a:p>
        </p:txBody>
      </p:sp>
      <p:sp>
        <p:nvSpPr>
          <p:cNvPr id="182" name="Google Shape;182;p20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500" cy="53664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/>
              <a:t>Why is jQuery so popular?</a:t>
            </a:r>
            <a:endParaRPr/>
          </a:p>
        </p:txBody>
      </p:sp>
      <p:sp>
        <p:nvSpPr>
          <p:cNvPr id="183" name="Google Shape;183;p20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  <p:transition spd="slow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1"/>
          <p:cNvSpPr txBox="1">
            <a:spLocks noGrp="1"/>
          </p:cNvSpPr>
          <p:nvPr>
            <p:ph type="title" idx="4294967295"/>
          </p:nvPr>
        </p:nvSpPr>
        <p:spPr>
          <a:xfrm>
            <a:off x="4517849" y="2221725"/>
            <a:ext cx="31563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en-US" sz="2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Ways of adding</a:t>
            </a: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jQuery to a project</a:t>
            </a:r>
            <a:endParaRPr sz="2200"/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2"/>
          <p:cNvSpPr txBox="1">
            <a:spLocks noGrp="1"/>
          </p:cNvSpPr>
          <p:nvPr>
            <p:ph type="body" idx="1"/>
          </p:nvPr>
        </p:nvSpPr>
        <p:spPr>
          <a:xfrm>
            <a:off x="2065510" y="1121144"/>
            <a:ext cx="9929700" cy="52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457200" marR="0" lvl="0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AutoNum type="arabicPeriod"/>
            </a:pPr>
            <a:r>
              <a:rPr lang="en-US" sz="24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Download jQuery files and link them to the project</a:t>
            </a: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457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AutoNum type="arabicPeriod"/>
            </a:pPr>
            <a:r>
              <a:rPr lang="en-US" sz="24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Use a CDN /preferable/</a:t>
            </a:r>
            <a:endParaRPr/>
          </a:p>
          <a:p>
            <a:pPr marL="989981" marR="0" lvl="0" indent="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None/>
            </a:pPr>
            <a:endParaRPr sz="2400" u="sng">
              <a:solidFill>
                <a:schemeClr val="hlink"/>
              </a:solidFill>
              <a:latin typeface="Arial"/>
              <a:ea typeface="Arial"/>
              <a:cs typeface="Arial"/>
              <a:sym typeface="Arial"/>
              <a:hlinkClick r:id="rId5"/>
            </a:endParaRPr>
          </a:p>
          <a:p>
            <a:pPr marL="457200" marR="0" lvl="0" indent="-457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22"/>
          <p:cNvSpPr txBox="1">
            <a:spLocks noGrp="1"/>
          </p:cNvSpPr>
          <p:nvPr>
            <p:ph type="title"/>
          </p:nvPr>
        </p:nvSpPr>
        <p:spPr>
          <a:xfrm>
            <a:off x="1296957" y="100750"/>
            <a:ext cx="83994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Ways of adding jQuery to a project</a:t>
            </a:r>
            <a:endParaRPr/>
          </a:p>
        </p:txBody>
      </p:sp>
      <p:sp>
        <p:nvSpPr>
          <p:cNvPr id="195" name="Google Shape;195;p22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3"/>
          <p:cNvSpPr txBox="1">
            <a:spLocks noGrp="1"/>
          </p:cNvSpPr>
          <p:nvPr>
            <p:ph type="title" idx="4294967295"/>
          </p:nvPr>
        </p:nvSpPr>
        <p:spPr>
          <a:xfrm>
            <a:off x="4273949" y="2105775"/>
            <a:ext cx="36441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Useful resources</a:t>
            </a:r>
            <a:endParaRPr sz="24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4"/>
          <p:cNvSpPr txBox="1">
            <a:spLocks noGrp="1"/>
          </p:cNvSpPr>
          <p:nvPr>
            <p:ph type="title"/>
          </p:nvPr>
        </p:nvSpPr>
        <p:spPr>
          <a:xfrm>
            <a:off x="2243875" y="2584500"/>
            <a:ext cx="8399400" cy="283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-US" sz="3200" b="0" i="0" u="sng" strike="noStrike" cap="none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https://jquery.com/</a:t>
            </a:r>
            <a:r>
              <a:rPr lang="en-US" sz="3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en-US" sz="3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3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en-US" sz="3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100" b="0" i="0" u="sng" strike="noStrike" cap="none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Zak </a:t>
            </a:r>
            <a:r>
              <a:rPr lang="en-US" sz="2100" b="0" i="0" u="sng" strike="noStrike" cap="none" dirty="0" err="1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Ruvalcaba</a:t>
            </a:r>
            <a:r>
              <a:rPr lang="en-US" sz="2100" b="0" i="0" u="sng" strike="noStrike" cap="none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, Anne Boehm - </a:t>
            </a:r>
            <a:r>
              <a:rPr lang="en-US" sz="2100" b="1" i="0" u="sng" strike="noStrike" cap="none" dirty="0" err="1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Murach's</a:t>
            </a:r>
            <a:r>
              <a:rPr lang="en-US" sz="2100" b="1" i="0" u="sng" strike="noStrike" cap="none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 jQuery, </a:t>
            </a:r>
            <a:r>
              <a:rPr lang="en-US" sz="2100" b="1" u="sng" dirty="0">
                <a:solidFill>
                  <a:schemeClr val="hlink"/>
                </a:solidFill>
                <a:hlinkClick r:id="rId4"/>
              </a:rPr>
              <a:t>Nth </a:t>
            </a:r>
            <a:r>
              <a:rPr lang="en-US" sz="2100" b="1" i="0" u="sng" strike="noStrike" cap="none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edition </a:t>
            </a:r>
            <a:r>
              <a:rPr lang="en-US" sz="2100" b="0" i="0" u="sng" strike="noStrike" cap="none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(Training &amp; Reference)</a:t>
            </a:r>
            <a:endParaRPr sz="2100" dirty="0">
              <a:solidFill>
                <a:srgbClr val="262626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endParaRPr sz="2100" dirty="0">
              <a:solidFill>
                <a:srgbClr val="262626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-US" sz="2100" u="sng" dirty="0">
                <a:solidFill>
                  <a:schemeClr val="hlink"/>
                </a:solidFill>
                <a:hlinkClick r:id="rId5"/>
              </a:rPr>
              <a:t>Ray </a:t>
            </a:r>
            <a:r>
              <a:rPr lang="en-US" sz="2100" u="sng" dirty="0" err="1">
                <a:solidFill>
                  <a:schemeClr val="hlink"/>
                </a:solidFill>
                <a:hlinkClick r:id="rId5"/>
              </a:rPr>
              <a:t>Nicholus</a:t>
            </a:r>
            <a:r>
              <a:rPr lang="en-US" sz="2100" u="sng" dirty="0">
                <a:solidFill>
                  <a:schemeClr val="hlink"/>
                </a:solidFill>
                <a:hlinkClick r:id="rId5"/>
              </a:rPr>
              <a:t>, Beyond jQuery</a:t>
            </a:r>
            <a:r>
              <a:rPr lang="en-US" sz="2100" dirty="0">
                <a:solidFill>
                  <a:srgbClr val="262626"/>
                </a:solidFill>
              </a:rPr>
              <a:t> </a:t>
            </a:r>
            <a:endParaRPr sz="2100" dirty="0">
              <a:solidFill>
                <a:srgbClr val="262626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endParaRPr sz="2100" dirty="0">
              <a:solidFill>
                <a:srgbClr val="262626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-US" sz="2100" u="sng" dirty="0">
                <a:solidFill>
                  <a:schemeClr val="hlink"/>
                </a:solidFill>
                <a:hlinkClick r:id="rId6"/>
              </a:rPr>
              <a:t>Jason </a:t>
            </a:r>
            <a:r>
              <a:rPr lang="en-US" sz="2100" u="sng" dirty="0" err="1">
                <a:solidFill>
                  <a:schemeClr val="hlink"/>
                </a:solidFill>
                <a:hlinkClick r:id="rId6"/>
              </a:rPr>
              <a:t>Lengstorf</a:t>
            </a:r>
            <a:r>
              <a:rPr lang="en-US" sz="2100" u="sng" dirty="0">
                <a:solidFill>
                  <a:schemeClr val="hlink"/>
                </a:solidFill>
                <a:hlinkClick r:id="rId6"/>
              </a:rPr>
              <a:t>, Keith Wald - Pro PHP and jQuery (2nd Edition) (The Expert's Voice in Web Development) - 2016</a:t>
            </a:r>
            <a:r>
              <a:rPr lang="en-US" sz="2100" b="0" i="0" u="sng" strike="noStrike" cap="none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/>
            </a:r>
            <a:br>
              <a:rPr lang="en-US" sz="2100" b="0" i="0" u="sng" strike="noStrike" cap="none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</a:br>
            <a:r>
              <a:rPr lang="en-US" sz="3200" b="0" i="0" u="sng" strike="noStrike" cap="none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/>
            </a:r>
            <a:br>
              <a:rPr lang="en-US" sz="3200" b="0" i="0" u="sng" strike="noStrike" cap="none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</a:br>
            <a:r>
              <a:rPr lang="en-US" sz="3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en-US" sz="3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3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p24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SoftUni3_1">
  <a:themeElements>
    <a:clrScheme name="Custom 2">
      <a:dk1>
        <a:srgbClr val="474A8A"/>
      </a:dk1>
      <a:lt1>
        <a:srgbClr val="C2C906"/>
      </a:lt1>
      <a:dk2>
        <a:srgbClr val="474A8A"/>
      </a:dk2>
      <a:lt2>
        <a:srgbClr val="FFFFFF"/>
      </a:lt2>
      <a:accent1>
        <a:srgbClr val="72F76D"/>
      </a:accent1>
      <a:accent2>
        <a:srgbClr val="00B050"/>
      </a:accent2>
      <a:accent3>
        <a:srgbClr val="44A9F8"/>
      </a:accent3>
      <a:accent4>
        <a:srgbClr val="308FA0"/>
      </a:accent4>
      <a:accent5>
        <a:srgbClr val="67748E"/>
      </a:accent5>
      <a:accent6>
        <a:srgbClr val="F4F5F7"/>
      </a:accent6>
      <a:hlink>
        <a:srgbClr val="5AF244"/>
      </a:hlink>
      <a:folHlink>
        <a:srgbClr val="F6C78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190</TotalTime>
  <Words>828</Words>
  <Application>Microsoft Office PowerPoint</Application>
  <PresentationFormat>По избор</PresentationFormat>
  <Paragraphs>257</Paragraphs>
  <Slides>39</Slides>
  <Notes>39</Notes>
  <HiddenSlides>0</HiddenSlides>
  <MMClips>0</MMClips>
  <ScaleCrop>false</ScaleCrop>
  <HeadingPairs>
    <vt:vector size="6" baseType="variant">
      <vt:variant>
        <vt:lpstr>Използвани шрифтове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Заглавия на слайдовете</vt:lpstr>
      </vt:variant>
      <vt:variant>
        <vt:i4>39</vt:i4>
      </vt:variant>
    </vt:vector>
  </HeadingPairs>
  <TitlesOfParts>
    <vt:vector size="45" baseType="lpstr">
      <vt:lpstr>Arial</vt:lpstr>
      <vt:lpstr>Roboto</vt:lpstr>
      <vt:lpstr>Calibri</vt:lpstr>
      <vt:lpstr>Noto Sans Symbols</vt:lpstr>
      <vt:lpstr>Consolas</vt:lpstr>
      <vt:lpstr>1_SoftUni3_1</vt:lpstr>
      <vt:lpstr> jQuery  intro  </vt:lpstr>
      <vt:lpstr>Content</vt:lpstr>
      <vt:lpstr>jQuery</vt:lpstr>
      <vt:lpstr>Презентация на PowerPoint</vt:lpstr>
      <vt:lpstr>Презентация на PowerPoint</vt:lpstr>
      <vt:lpstr>Ways of adding jQuery to a project</vt:lpstr>
      <vt:lpstr>Ways of adding jQuery to a project</vt:lpstr>
      <vt:lpstr>Useful resources</vt:lpstr>
      <vt:lpstr>https://jquery.com/  Zak Ruvalcaba, Anne Boehm - Murach's jQuery, Nth edition (Training &amp; Reference)  Ray Nicholus, Beyond jQuery   Jason Lengstorf, Keith Wald - Pro PHP and jQuery (2nd Edition) (The Expert's Voice in Web Development) - 2016   </vt:lpstr>
      <vt:lpstr>Selecting elements and modifying the DOM</vt:lpstr>
      <vt:lpstr>Презентация на PowerPoint</vt:lpstr>
      <vt:lpstr>Презентация на PowerPoint</vt:lpstr>
      <vt:lpstr>Презентация на PowerPoint</vt:lpstr>
      <vt:lpstr>Traversing the DOM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Add/Remove elements 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jQuery objects </vt:lpstr>
      <vt:lpstr>Презентация на PowerPoint</vt:lpstr>
      <vt:lpstr>Презентация на PowerPoint</vt:lpstr>
      <vt:lpstr>jQuery events 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jQuery chaining methods</vt:lpstr>
      <vt:lpstr>Презентация на PowerPoint</vt:lpstr>
      <vt:lpstr>Презентация на PowerPoint</vt:lpstr>
      <vt:lpstr>Презентация на PowerPoint</vt:lpstr>
      <vt:lpstr>Trainings @ Vratsa Software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jQuery  intro  </dc:title>
  <dc:creator>Milena</dc:creator>
  <cp:lastModifiedBy>Ariel</cp:lastModifiedBy>
  <cp:revision>7</cp:revision>
  <dcterms:modified xsi:type="dcterms:W3CDTF">2020-06-28T15:14:33Z</dcterms:modified>
</cp:coreProperties>
</file>